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24"/>
  </p:notesMasterIdLst>
  <p:sldIdLst>
    <p:sldId id="257" r:id="rId2"/>
    <p:sldId id="258" r:id="rId3"/>
    <p:sldId id="259" r:id="rId4"/>
    <p:sldId id="261" r:id="rId5"/>
    <p:sldId id="292" r:id="rId6"/>
    <p:sldId id="262" r:id="rId7"/>
    <p:sldId id="280" r:id="rId8"/>
    <p:sldId id="290" r:id="rId9"/>
    <p:sldId id="281" r:id="rId10"/>
    <p:sldId id="282" r:id="rId11"/>
    <p:sldId id="291" r:id="rId12"/>
    <p:sldId id="283" r:id="rId13"/>
    <p:sldId id="284" r:id="rId14"/>
    <p:sldId id="285" r:id="rId15"/>
    <p:sldId id="296" r:id="rId16"/>
    <p:sldId id="297" r:id="rId17"/>
    <p:sldId id="286" r:id="rId18"/>
    <p:sldId id="287" r:id="rId19"/>
    <p:sldId id="293" r:id="rId20"/>
    <p:sldId id="294" r:id="rId21"/>
    <p:sldId id="295" r:id="rId22"/>
    <p:sldId id="278"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411"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C4A1E-D19C-44FA-AE6C-42078573ADD1}" type="doc">
      <dgm:prSet loTypeId="urn:microsoft.com/office/officeart/2005/8/layout/bList2#2" loCatId="list" qsTypeId="urn:microsoft.com/office/officeart/2005/8/quickstyle/simple1" qsCatId="simple" csTypeId="urn:microsoft.com/office/officeart/2005/8/colors/accent1_2" csCatId="accent1" phldr="1"/>
      <dgm:spPr/>
    </dgm:pt>
    <dgm:pt modelId="{5950AEDD-EAEF-4B3A-BA9F-B8A933EA4935}">
      <dgm:prSet phldrT="[Texto]"/>
      <dgm:spPr/>
      <dgm:t>
        <a:bodyPr/>
        <a:lstStyle/>
        <a:p>
          <a:r>
            <a:rPr lang="es-ES_tradnl" dirty="0"/>
            <a:t>DAR</a:t>
          </a:r>
        </a:p>
      </dgm:t>
    </dgm:pt>
    <dgm:pt modelId="{BDDF46F2-AFA1-4EE1-BD36-4B88B85CFE66}" type="parTrans" cxnId="{CE9D5CC6-5FDE-4A08-BD96-B445AB5DF1E0}">
      <dgm:prSet/>
      <dgm:spPr/>
      <dgm:t>
        <a:bodyPr/>
        <a:lstStyle/>
        <a:p>
          <a:endParaRPr lang="es-ES_tradnl"/>
        </a:p>
      </dgm:t>
    </dgm:pt>
    <dgm:pt modelId="{DC1D58B2-9A31-46DF-8396-C5A2195A9F7A}" type="sibTrans" cxnId="{CE9D5CC6-5FDE-4A08-BD96-B445AB5DF1E0}">
      <dgm:prSet/>
      <dgm:spPr/>
      <dgm:t>
        <a:bodyPr/>
        <a:lstStyle/>
        <a:p>
          <a:endParaRPr lang="es-ES_tradnl"/>
        </a:p>
      </dgm:t>
    </dgm:pt>
    <dgm:pt modelId="{9847BE6C-A295-40DF-ACCB-BD3A5A3AD9D9}">
      <dgm:prSet phldrT="[Texto]"/>
      <dgm:spPr/>
      <dgm:t>
        <a:bodyPr/>
        <a:lstStyle/>
        <a:p>
          <a:r>
            <a:rPr lang="es-ES_tradnl" dirty="0"/>
            <a:t>HACER</a:t>
          </a:r>
        </a:p>
      </dgm:t>
    </dgm:pt>
    <dgm:pt modelId="{DBC9B1F9-AF5A-4915-A019-62972574E33B}" type="parTrans" cxnId="{CE73FFB9-F960-4B03-8775-703DB5CF6FE1}">
      <dgm:prSet/>
      <dgm:spPr/>
      <dgm:t>
        <a:bodyPr/>
        <a:lstStyle/>
        <a:p>
          <a:endParaRPr lang="es-ES_tradnl"/>
        </a:p>
      </dgm:t>
    </dgm:pt>
    <dgm:pt modelId="{ACE3062E-5F5B-4C7C-9CC0-037CE405E9A7}" type="sibTrans" cxnId="{CE73FFB9-F960-4B03-8775-703DB5CF6FE1}">
      <dgm:prSet/>
      <dgm:spPr/>
      <dgm:t>
        <a:bodyPr/>
        <a:lstStyle/>
        <a:p>
          <a:endParaRPr lang="es-ES_tradnl"/>
        </a:p>
      </dgm:t>
    </dgm:pt>
    <dgm:pt modelId="{E28CC458-042B-416B-9832-583FF8CFB1A2}">
      <dgm:prSet phldrT="[Texto]"/>
      <dgm:spPr/>
      <dgm:t>
        <a:bodyPr/>
        <a:lstStyle/>
        <a:p>
          <a:r>
            <a:rPr lang="es-ES_tradnl" dirty="0"/>
            <a:t>NO HACER</a:t>
          </a:r>
        </a:p>
      </dgm:t>
    </dgm:pt>
    <dgm:pt modelId="{52ACE50B-A522-4935-A7C1-80627F5CA9EF}" type="parTrans" cxnId="{3E31F6C3-F5CA-4DC0-A00E-1E053A972920}">
      <dgm:prSet/>
      <dgm:spPr/>
      <dgm:t>
        <a:bodyPr/>
        <a:lstStyle/>
        <a:p>
          <a:endParaRPr lang="es-ES_tradnl"/>
        </a:p>
      </dgm:t>
    </dgm:pt>
    <dgm:pt modelId="{C3600847-B6E5-45A4-A23B-11BB3CD8911F}" type="sibTrans" cxnId="{3E31F6C3-F5CA-4DC0-A00E-1E053A972920}">
      <dgm:prSet/>
      <dgm:spPr/>
      <dgm:t>
        <a:bodyPr/>
        <a:lstStyle/>
        <a:p>
          <a:endParaRPr lang="es-ES_tradnl"/>
        </a:p>
      </dgm:t>
    </dgm:pt>
    <dgm:pt modelId="{C3F979AC-682E-492A-9E19-FAC550E16D36}" type="pres">
      <dgm:prSet presAssocID="{E24C4A1E-D19C-44FA-AE6C-42078573ADD1}" presName="diagram" presStyleCnt="0">
        <dgm:presLayoutVars>
          <dgm:dir/>
          <dgm:animLvl val="lvl"/>
          <dgm:resizeHandles val="exact"/>
        </dgm:presLayoutVars>
      </dgm:prSet>
      <dgm:spPr/>
    </dgm:pt>
    <dgm:pt modelId="{1FD070AD-6138-4296-BD30-DEFE70B67E0C}" type="pres">
      <dgm:prSet presAssocID="{5950AEDD-EAEF-4B3A-BA9F-B8A933EA4935}" presName="compNode" presStyleCnt="0"/>
      <dgm:spPr/>
    </dgm:pt>
    <dgm:pt modelId="{576DADCF-458F-4159-AAB3-73B349D017C3}" type="pres">
      <dgm:prSet presAssocID="{5950AEDD-EAEF-4B3A-BA9F-B8A933EA4935}" presName="childRect" presStyleLbl="bgAcc1" presStyleIdx="0" presStyleCnt="3" custLinFactNeighborX="-360" custLinFactNeighborY="8138">
        <dgm:presLayoutVars>
          <dgm:bulletEnabled val="1"/>
        </dgm:presLayoutVars>
      </dgm:prSet>
      <dgm:spPr/>
    </dgm:pt>
    <dgm:pt modelId="{1614B49E-A518-4C17-8D9C-54F191C4F72A}" type="pres">
      <dgm:prSet presAssocID="{5950AEDD-EAEF-4B3A-BA9F-B8A933EA4935}" presName="parentText" presStyleLbl="node1" presStyleIdx="0" presStyleCnt="0">
        <dgm:presLayoutVars>
          <dgm:chMax val="0"/>
          <dgm:bulletEnabled val="1"/>
        </dgm:presLayoutVars>
      </dgm:prSet>
      <dgm:spPr/>
    </dgm:pt>
    <dgm:pt modelId="{1D2DE5A4-4C2C-4164-B2D9-902CF6AEC7D3}" type="pres">
      <dgm:prSet presAssocID="{5950AEDD-EAEF-4B3A-BA9F-B8A933EA4935}" presName="parentRect" presStyleLbl="alignNode1" presStyleIdx="0" presStyleCnt="3"/>
      <dgm:spPr/>
    </dgm:pt>
    <dgm:pt modelId="{881E04C7-F4D6-46E1-8E15-A7ED7A275186}" type="pres">
      <dgm:prSet presAssocID="{5950AEDD-EAEF-4B3A-BA9F-B8A933EA4935}" presName="adorn" presStyleLbl="fgAccFollowNode1" presStyleIdx="0" presStyleCnt="3"/>
      <dgm:spPr/>
    </dgm:pt>
    <dgm:pt modelId="{B4A61591-5FF8-4BB5-A14A-AEAADF1FD5FB}" type="pres">
      <dgm:prSet presAssocID="{DC1D58B2-9A31-46DF-8396-C5A2195A9F7A}" presName="sibTrans" presStyleLbl="sibTrans2D1" presStyleIdx="0" presStyleCnt="0"/>
      <dgm:spPr/>
    </dgm:pt>
    <dgm:pt modelId="{3B971233-B024-4E10-9CA6-C2A58CC90FFC}" type="pres">
      <dgm:prSet presAssocID="{9847BE6C-A295-40DF-ACCB-BD3A5A3AD9D9}" presName="compNode" presStyleCnt="0"/>
      <dgm:spPr/>
    </dgm:pt>
    <dgm:pt modelId="{8C8985FE-C492-4B33-A410-724F5DA769E2}" type="pres">
      <dgm:prSet presAssocID="{9847BE6C-A295-40DF-ACCB-BD3A5A3AD9D9}" presName="childRect" presStyleLbl="bgAcc1" presStyleIdx="1" presStyleCnt="3" custLinFactNeighborX="-571" custLinFactNeighborY="8138">
        <dgm:presLayoutVars>
          <dgm:bulletEnabled val="1"/>
        </dgm:presLayoutVars>
      </dgm:prSet>
      <dgm:spPr/>
    </dgm:pt>
    <dgm:pt modelId="{DE708E3D-C615-47C9-B78D-4A064A01429D}" type="pres">
      <dgm:prSet presAssocID="{9847BE6C-A295-40DF-ACCB-BD3A5A3AD9D9}" presName="parentText" presStyleLbl="node1" presStyleIdx="0" presStyleCnt="0">
        <dgm:presLayoutVars>
          <dgm:chMax val="0"/>
          <dgm:bulletEnabled val="1"/>
        </dgm:presLayoutVars>
      </dgm:prSet>
      <dgm:spPr/>
    </dgm:pt>
    <dgm:pt modelId="{231B8EAA-8BB0-42F3-B828-C7CE0A782993}" type="pres">
      <dgm:prSet presAssocID="{9847BE6C-A295-40DF-ACCB-BD3A5A3AD9D9}" presName="parentRect" presStyleLbl="alignNode1" presStyleIdx="1" presStyleCnt="3"/>
      <dgm:spPr/>
    </dgm:pt>
    <dgm:pt modelId="{AB5BF857-2C37-4A93-A5E2-4AA3D7D91481}" type="pres">
      <dgm:prSet presAssocID="{9847BE6C-A295-40DF-ACCB-BD3A5A3AD9D9}" presName="adorn" presStyleLbl="fgAccFollowNode1" presStyleIdx="1" presStyleCnt="3"/>
      <dgm:spPr/>
    </dgm:pt>
    <dgm:pt modelId="{BEAE2AB5-580E-4FD1-BAD6-AF3E2E390A8B}" type="pres">
      <dgm:prSet presAssocID="{ACE3062E-5F5B-4C7C-9CC0-037CE405E9A7}" presName="sibTrans" presStyleLbl="sibTrans2D1" presStyleIdx="0" presStyleCnt="0"/>
      <dgm:spPr/>
    </dgm:pt>
    <dgm:pt modelId="{1E2A122C-7A7A-416E-9670-AF97FA446696}" type="pres">
      <dgm:prSet presAssocID="{E28CC458-042B-416B-9832-583FF8CFB1A2}" presName="compNode" presStyleCnt="0"/>
      <dgm:spPr/>
    </dgm:pt>
    <dgm:pt modelId="{380A092E-54D6-454B-B958-3378DBAB20C7}" type="pres">
      <dgm:prSet presAssocID="{E28CC458-042B-416B-9832-583FF8CFB1A2}" presName="childRect" presStyleLbl="bgAcc1" presStyleIdx="2" presStyleCnt="3">
        <dgm:presLayoutVars>
          <dgm:bulletEnabled val="1"/>
        </dgm:presLayoutVars>
      </dgm:prSet>
      <dgm:spPr/>
    </dgm:pt>
    <dgm:pt modelId="{A740C512-5B8A-43B5-9E9C-C7CA28819E5D}" type="pres">
      <dgm:prSet presAssocID="{E28CC458-042B-416B-9832-583FF8CFB1A2}" presName="parentText" presStyleLbl="node1" presStyleIdx="0" presStyleCnt="0">
        <dgm:presLayoutVars>
          <dgm:chMax val="0"/>
          <dgm:bulletEnabled val="1"/>
        </dgm:presLayoutVars>
      </dgm:prSet>
      <dgm:spPr/>
    </dgm:pt>
    <dgm:pt modelId="{D04BB0ED-8F13-494D-85EC-65ECB6FA6FD0}" type="pres">
      <dgm:prSet presAssocID="{E28CC458-042B-416B-9832-583FF8CFB1A2}" presName="parentRect" presStyleLbl="alignNode1" presStyleIdx="2" presStyleCnt="3"/>
      <dgm:spPr/>
    </dgm:pt>
    <dgm:pt modelId="{67D3E43D-A802-4E43-BAF1-DC95DB66BCDD}" type="pres">
      <dgm:prSet presAssocID="{E28CC458-042B-416B-9832-583FF8CFB1A2}" presName="adorn" presStyleLbl="fgAccFollowNode1" presStyleIdx="2" presStyleCnt="3"/>
      <dgm:spPr/>
    </dgm:pt>
  </dgm:ptLst>
  <dgm:cxnLst>
    <dgm:cxn modelId="{A504C800-E2E5-4179-ADD8-B955BFFFB02E}" type="presOf" srcId="{DC1D58B2-9A31-46DF-8396-C5A2195A9F7A}" destId="{B4A61591-5FF8-4BB5-A14A-AEAADF1FD5FB}" srcOrd="0" destOrd="0" presId="urn:microsoft.com/office/officeart/2005/8/layout/bList2#2"/>
    <dgm:cxn modelId="{5C411F2B-9ED9-4E19-8CC3-B2433DC18EAE}" type="presOf" srcId="{E24C4A1E-D19C-44FA-AE6C-42078573ADD1}" destId="{C3F979AC-682E-492A-9E19-FAC550E16D36}" srcOrd="0" destOrd="0" presId="urn:microsoft.com/office/officeart/2005/8/layout/bList2#2"/>
    <dgm:cxn modelId="{152CF36F-7AF5-4402-8B7E-033ED2EDE521}" type="presOf" srcId="{9847BE6C-A295-40DF-ACCB-BD3A5A3AD9D9}" destId="{231B8EAA-8BB0-42F3-B828-C7CE0A782993}" srcOrd="1" destOrd="0" presId="urn:microsoft.com/office/officeart/2005/8/layout/bList2#2"/>
    <dgm:cxn modelId="{20C00D7A-9B25-4C45-90A2-E1AD28F223FD}" type="presOf" srcId="{5950AEDD-EAEF-4B3A-BA9F-B8A933EA4935}" destId="{1614B49E-A518-4C17-8D9C-54F191C4F72A}" srcOrd="0" destOrd="0" presId="urn:microsoft.com/office/officeart/2005/8/layout/bList2#2"/>
    <dgm:cxn modelId="{0F7D7987-4F00-4F14-91A1-D8DEDC3C0862}" type="presOf" srcId="{E28CC458-042B-416B-9832-583FF8CFB1A2}" destId="{A740C512-5B8A-43B5-9E9C-C7CA28819E5D}" srcOrd="0" destOrd="0" presId="urn:microsoft.com/office/officeart/2005/8/layout/bList2#2"/>
    <dgm:cxn modelId="{91B1C197-B357-4DD9-B8CC-1ED145018CA1}" type="presOf" srcId="{9847BE6C-A295-40DF-ACCB-BD3A5A3AD9D9}" destId="{DE708E3D-C615-47C9-B78D-4A064A01429D}" srcOrd="0" destOrd="0" presId="urn:microsoft.com/office/officeart/2005/8/layout/bList2#2"/>
    <dgm:cxn modelId="{CE73FFB9-F960-4B03-8775-703DB5CF6FE1}" srcId="{E24C4A1E-D19C-44FA-AE6C-42078573ADD1}" destId="{9847BE6C-A295-40DF-ACCB-BD3A5A3AD9D9}" srcOrd="1" destOrd="0" parTransId="{DBC9B1F9-AF5A-4915-A019-62972574E33B}" sibTransId="{ACE3062E-5F5B-4C7C-9CC0-037CE405E9A7}"/>
    <dgm:cxn modelId="{78E0FFBA-A277-401E-AE0A-E432CA73AE3D}" type="presOf" srcId="{5950AEDD-EAEF-4B3A-BA9F-B8A933EA4935}" destId="{1D2DE5A4-4C2C-4164-B2D9-902CF6AEC7D3}" srcOrd="1" destOrd="0" presId="urn:microsoft.com/office/officeart/2005/8/layout/bList2#2"/>
    <dgm:cxn modelId="{3E31F6C3-F5CA-4DC0-A00E-1E053A972920}" srcId="{E24C4A1E-D19C-44FA-AE6C-42078573ADD1}" destId="{E28CC458-042B-416B-9832-583FF8CFB1A2}" srcOrd="2" destOrd="0" parTransId="{52ACE50B-A522-4935-A7C1-80627F5CA9EF}" sibTransId="{C3600847-B6E5-45A4-A23B-11BB3CD8911F}"/>
    <dgm:cxn modelId="{CE9D5CC6-5FDE-4A08-BD96-B445AB5DF1E0}" srcId="{E24C4A1E-D19C-44FA-AE6C-42078573ADD1}" destId="{5950AEDD-EAEF-4B3A-BA9F-B8A933EA4935}" srcOrd="0" destOrd="0" parTransId="{BDDF46F2-AFA1-4EE1-BD36-4B88B85CFE66}" sibTransId="{DC1D58B2-9A31-46DF-8396-C5A2195A9F7A}"/>
    <dgm:cxn modelId="{017701CA-FA81-4E39-A947-627C3565365F}" type="presOf" srcId="{E28CC458-042B-416B-9832-583FF8CFB1A2}" destId="{D04BB0ED-8F13-494D-85EC-65ECB6FA6FD0}" srcOrd="1" destOrd="0" presId="urn:microsoft.com/office/officeart/2005/8/layout/bList2#2"/>
    <dgm:cxn modelId="{9F37CFD4-13EE-4D6E-BD3B-51B3070DF85E}" type="presOf" srcId="{ACE3062E-5F5B-4C7C-9CC0-037CE405E9A7}" destId="{BEAE2AB5-580E-4FD1-BAD6-AF3E2E390A8B}" srcOrd="0" destOrd="0" presId="urn:microsoft.com/office/officeart/2005/8/layout/bList2#2"/>
    <dgm:cxn modelId="{C8F4E673-8E59-48A1-96EA-118C2B51B24F}" type="presParOf" srcId="{C3F979AC-682E-492A-9E19-FAC550E16D36}" destId="{1FD070AD-6138-4296-BD30-DEFE70B67E0C}" srcOrd="0" destOrd="0" presId="urn:microsoft.com/office/officeart/2005/8/layout/bList2#2"/>
    <dgm:cxn modelId="{FC71F328-1157-4033-8089-F98C56291801}" type="presParOf" srcId="{1FD070AD-6138-4296-BD30-DEFE70B67E0C}" destId="{576DADCF-458F-4159-AAB3-73B349D017C3}" srcOrd="0" destOrd="0" presId="urn:microsoft.com/office/officeart/2005/8/layout/bList2#2"/>
    <dgm:cxn modelId="{BC3878AF-BD52-451B-8AE3-13C729F3568C}" type="presParOf" srcId="{1FD070AD-6138-4296-BD30-DEFE70B67E0C}" destId="{1614B49E-A518-4C17-8D9C-54F191C4F72A}" srcOrd="1" destOrd="0" presId="urn:microsoft.com/office/officeart/2005/8/layout/bList2#2"/>
    <dgm:cxn modelId="{377EF701-6814-4852-8F9B-A84EAD8F3FAF}" type="presParOf" srcId="{1FD070AD-6138-4296-BD30-DEFE70B67E0C}" destId="{1D2DE5A4-4C2C-4164-B2D9-902CF6AEC7D3}" srcOrd="2" destOrd="0" presId="urn:microsoft.com/office/officeart/2005/8/layout/bList2#2"/>
    <dgm:cxn modelId="{27CFB7FD-82F4-410F-BE17-A083615E2E94}" type="presParOf" srcId="{1FD070AD-6138-4296-BD30-DEFE70B67E0C}" destId="{881E04C7-F4D6-46E1-8E15-A7ED7A275186}" srcOrd="3" destOrd="0" presId="urn:microsoft.com/office/officeart/2005/8/layout/bList2#2"/>
    <dgm:cxn modelId="{ABD0AE10-C84B-4C9C-9818-66320E7B04DE}" type="presParOf" srcId="{C3F979AC-682E-492A-9E19-FAC550E16D36}" destId="{B4A61591-5FF8-4BB5-A14A-AEAADF1FD5FB}" srcOrd="1" destOrd="0" presId="urn:microsoft.com/office/officeart/2005/8/layout/bList2#2"/>
    <dgm:cxn modelId="{E64CE12A-FA4F-4566-840E-76343F5F6C60}" type="presParOf" srcId="{C3F979AC-682E-492A-9E19-FAC550E16D36}" destId="{3B971233-B024-4E10-9CA6-C2A58CC90FFC}" srcOrd="2" destOrd="0" presId="urn:microsoft.com/office/officeart/2005/8/layout/bList2#2"/>
    <dgm:cxn modelId="{137B4A38-5C8A-47E4-B847-35E759DC3B70}" type="presParOf" srcId="{3B971233-B024-4E10-9CA6-C2A58CC90FFC}" destId="{8C8985FE-C492-4B33-A410-724F5DA769E2}" srcOrd="0" destOrd="0" presId="urn:microsoft.com/office/officeart/2005/8/layout/bList2#2"/>
    <dgm:cxn modelId="{1C14B8FF-AA55-4573-B165-3E829041798F}" type="presParOf" srcId="{3B971233-B024-4E10-9CA6-C2A58CC90FFC}" destId="{DE708E3D-C615-47C9-B78D-4A064A01429D}" srcOrd="1" destOrd="0" presId="urn:microsoft.com/office/officeart/2005/8/layout/bList2#2"/>
    <dgm:cxn modelId="{86B24E10-7252-459E-A45B-599574382A93}" type="presParOf" srcId="{3B971233-B024-4E10-9CA6-C2A58CC90FFC}" destId="{231B8EAA-8BB0-42F3-B828-C7CE0A782993}" srcOrd="2" destOrd="0" presId="urn:microsoft.com/office/officeart/2005/8/layout/bList2#2"/>
    <dgm:cxn modelId="{BF279BA4-2E3E-4E17-A9CB-52E4806E03CE}" type="presParOf" srcId="{3B971233-B024-4E10-9CA6-C2A58CC90FFC}" destId="{AB5BF857-2C37-4A93-A5E2-4AA3D7D91481}" srcOrd="3" destOrd="0" presId="urn:microsoft.com/office/officeart/2005/8/layout/bList2#2"/>
    <dgm:cxn modelId="{2493E316-4DF7-4E99-9288-514CEF06ECF9}" type="presParOf" srcId="{C3F979AC-682E-492A-9E19-FAC550E16D36}" destId="{BEAE2AB5-580E-4FD1-BAD6-AF3E2E390A8B}" srcOrd="3" destOrd="0" presId="urn:microsoft.com/office/officeart/2005/8/layout/bList2#2"/>
    <dgm:cxn modelId="{E0562A39-CFE2-4463-A96B-AE84F5935FCB}" type="presParOf" srcId="{C3F979AC-682E-492A-9E19-FAC550E16D36}" destId="{1E2A122C-7A7A-416E-9670-AF97FA446696}" srcOrd="4" destOrd="0" presId="urn:microsoft.com/office/officeart/2005/8/layout/bList2#2"/>
    <dgm:cxn modelId="{1CE6D6D7-FB12-4707-8147-ED57CDFF116D}" type="presParOf" srcId="{1E2A122C-7A7A-416E-9670-AF97FA446696}" destId="{380A092E-54D6-454B-B958-3378DBAB20C7}" srcOrd="0" destOrd="0" presId="urn:microsoft.com/office/officeart/2005/8/layout/bList2#2"/>
    <dgm:cxn modelId="{D569C028-E2CE-47E6-8C46-8182F754CE40}" type="presParOf" srcId="{1E2A122C-7A7A-416E-9670-AF97FA446696}" destId="{A740C512-5B8A-43B5-9E9C-C7CA28819E5D}" srcOrd="1" destOrd="0" presId="urn:microsoft.com/office/officeart/2005/8/layout/bList2#2"/>
    <dgm:cxn modelId="{59D49DFF-8C33-4DC3-B559-46EA94E64710}" type="presParOf" srcId="{1E2A122C-7A7A-416E-9670-AF97FA446696}" destId="{D04BB0ED-8F13-494D-85EC-65ECB6FA6FD0}" srcOrd="2" destOrd="0" presId="urn:microsoft.com/office/officeart/2005/8/layout/bList2#2"/>
    <dgm:cxn modelId="{1A8BE677-CAB0-4CD4-AE62-76E79CDE5EA8}" type="presParOf" srcId="{1E2A122C-7A7A-416E-9670-AF97FA446696}" destId="{67D3E43D-A802-4E43-BAF1-DC95DB66BCDD}" srcOrd="3" destOrd="0" presId="urn:microsoft.com/office/officeart/2005/8/layout/bList2#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6DADCF-458F-4159-AAB3-73B349D017C3}">
      <dsp:nvSpPr>
        <dsp:cNvPr id="0" name=""/>
        <dsp:cNvSpPr/>
      </dsp:nvSpPr>
      <dsp:spPr>
        <a:xfrm>
          <a:off x="1074943" y="131020"/>
          <a:ext cx="2117948" cy="1581003"/>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2DE5A4-4C2C-4164-B2D9-902CF6AEC7D3}">
      <dsp:nvSpPr>
        <dsp:cNvPr id="0" name=""/>
        <dsp:cNvSpPr/>
      </dsp:nvSpPr>
      <dsp:spPr>
        <a:xfrm>
          <a:off x="1082567" y="1583362"/>
          <a:ext cx="2117948" cy="679831"/>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31750" bIns="0" numCol="1" spcCol="1270" anchor="ctr" anchorCtr="0">
          <a:noAutofit/>
        </a:bodyPr>
        <a:lstStyle/>
        <a:p>
          <a:pPr marL="0" lvl="0" indent="0" algn="l" defTabSz="1111250">
            <a:lnSpc>
              <a:spcPct val="90000"/>
            </a:lnSpc>
            <a:spcBef>
              <a:spcPct val="0"/>
            </a:spcBef>
            <a:spcAft>
              <a:spcPct val="35000"/>
            </a:spcAft>
            <a:buNone/>
          </a:pPr>
          <a:r>
            <a:rPr lang="es-ES_tradnl" sz="2500" kern="1200" dirty="0"/>
            <a:t>DAR</a:t>
          </a:r>
        </a:p>
      </dsp:txBody>
      <dsp:txXfrm>
        <a:off x="1082567" y="1583362"/>
        <a:ext cx="1491512" cy="679831"/>
      </dsp:txXfrm>
    </dsp:sp>
    <dsp:sp modelId="{881E04C7-F4D6-46E1-8E15-A7ED7A275186}">
      <dsp:nvSpPr>
        <dsp:cNvPr id="0" name=""/>
        <dsp:cNvSpPr/>
      </dsp:nvSpPr>
      <dsp:spPr>
        <a:xfrm>
          <a:off x="2633994" y="1691347"/>
          <a:ext cx="741281" cy="741281"/>
        </a:xfrm>
        <a:prstGeom prst="ellips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8985FE-C492-4B33-A410-724F5DA769E2}">
      <dsp:nvSpPr>
        <dsp:cNvPr id="0" name=""/>
        <dsp:cNvSpPr/>
      </dsp:nvSpPr>
      <dsp:spPr>
        <a:xfrm>
          <a:off x="3546830" y="131020"/>
          <a:ext cx="2117948" cy="1581003"/>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B8EAA-8BB0-42F3-B828-C7CE0A782993}">
      <dsp:nvSpPr>
        <dsp:cNvPr id="0" name=""/>
        <dsp:cNvSpPr/>
      </dsp:nvSpPr>
      <dsp:spPr>
        <a:xfrm>
          <a:off x="3558923" y="1583362"/>
          <a:ext cx="2117948" cy="679831"/>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31750" bIns="0" numCol="1" spcCol="1270" anchor="ctr" anchorCtr="0">
          <a:noAutofit/>
        </a:bodyPr>
        <a:lstStyle/>
        <a:p>
          <a:pPr marL="0" lvl="0" indent="0" algn="l" defTabSz="1111250">
            <a:lnSpc>
              <a:spcPct val="90000"/>
            </a:lnSpc>
            <a:spcBef>
              <a:spcPct val="0"/>
            </a:spcBef>
            <a:spcAft>
              <a:spcPct val="35000"/>
            </a:spcAft>
            <a:buNone/>
          </a:pPr>
          <a:r>
            <a:rPr lang="es-ES_tradnl" sz="2500" kern="1200" dirty="0"/>
            <a:t>HACER</a:t>
          </a:r>
        </a:p>
      </dsp:txBody>
      <dsp:txXfrm>
        <a:off x="3558923" y="1583362"/>
        <a:ext cx="1491512" cy="679831"/>
      </dsp:txXfrm>
    </dsp:sp>
    <dsp:sp modelId="{AB5BF857-2C37-4A93-A5E2-4AA3D7D91481}">
      <dsp:nvSpPr>
        <dsp:cNvPr id="0" name=""/>
        <dsp:cNvSpPr/>
      </dsp:nvSpPr>
      <dsp:spPr>
        <a:xfrm>
          <a:off x="5110350" y="1691347"/>
          <a:ext cx="741281" cy="741281"/>
        </a:xfrm>
        <a:prstGeom prst="ellips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0A092E-54D6-454B-B958-3378DBAB20C7}">
      <dsp:nvSpPr>
        <dsp:cNvPr id="0" name=""/>
        <dsp:cNvSpPr/>
      </dsp:nvSpPr>
      <dsp:spPr>
        <a:xfrm>
          <a:off x="2320745" y="2799770"/>
          <a:ext cx="2117948" cy="1581003"/>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4BB0ED-8F13-494D-85EC-65ECB6FA6FD0}">
      <dsp:nvSpPr>
        <dsp:cNvPr id="0" name=""/>
        <dsp:cNvSpPr/>
      </dsp:nvSpPr>
      <dsp:spPr>
        <a:xfrm>
          <a:off x="2320745" y="4380774"/>
          <a:ext cx="2117948" cy="679831"/>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31750" bIns="0" numCol="1" spcCol="1270" anchor="ctr" anchorCtr="0">
          <a:noAutofit/>
        </a:bodyPr>
        <a:lstStyle/>
        <a:p>
          <a:pPr marL="0" lvl="0" indent="0" algn="l" defTabSz="1111250">
            <a:lnSpc>
              <a:spcPct val="90000"/>
            </a:lnSpc>
            <a:spcBef>
              <a:spcPct val="0"/>
            </a:spcBef>
            <a:spcAft>
              <a:spcPct val="35000"/>
            </a:spcAft>
            <a:buNone/>
          </a:pPr>
          <a:r>
            <a:rPr lang="es-ES_tradnl" sz="2500" kern="1200" dirty="0"/>
            <a:t>NO HACER</a:t>
          </a:r>
        </a:p>
      </dsp:txBody>
      <dsp:txXfrm>
        <a:off x="2320745" y="4380774"/>
        <a:ext cx="1491512" cy="679831"/>
      </dsp:txXfrm>
    </dsp:sp>
    <dsp:sp modelId="{67D3E43D-A802-4E43-BAF1-DC95DB66BCDD}">
      <dsp:nvSpPr>
        <dsp:cNvPr id="0" name=""/>
        <dsp:cNvSpPr/>
      </dsp:nvSpPr>
      <dsp:spPr>
        <a:xfrm>
          <a:off x="3872172" y="4488759"/>
          <a:ext cx="741281" cy="741281"/>
        </a:xfrm>
        <a:prstGeom prst="ellips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List2#2">
  <dgm:title val=""/>
  <dgm:desc val=""/>
  <dgm:catLst>
    <dgm:cat type="list" pri="7000"/>
    <dgm:cat type="convert" pri="16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A6D7C0-543F-49AF-B982-39C931F33444}" type="datetimeFigureOut">
              <a:rPr lang="es-MX" smtClean="0"/>
              <a:t>06/09/2024</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33CD45-796B-4535-9950-1A50F652AD28}" type="slidenum">
              <a:rPr lang="es-MX" smtClean="0"/>
              <a:t>‹Nº›</a:t>
            </a:fld>
            <a:endParaRPr lang="es-MX" dirty="0"/>
          </a:p>
        </p:txBody>
      </p:sp>
    </p:spTree>
    <p:extLst>
      <p:ext uri="{BB962C8B-B14F-4D97-AF65-F5344CB8AC3E}">
        <p14:creationId xmlns:p14="http://schemas.microsoft.com/office/powerpoint/2010/main" val="1996726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150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D4A00A5-A3D7-4CF0-9E66-B3C1D4584007}" type="slidenum">
              <a:rPr lang="es-MX" sz="1200" smtClean="0"/>
              <a:pPr eaLnBrk="1" hangingPunct="1"/>
              <a:t>7</a:t>
            </a:fld>
            <a:endParaRPr lang="es-MX"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253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4F854-BE2B-4DEE-8F24-277DBF3555F1}" type="slidenum">
              <a:rPr lang="es-MX" sz="1200" smtClean="0"/>
              <a:pPr eaLnBrk="1" hangingPunct="1"/>
              <a:t>9</a:t>
            </a:fld>
            <a:endParaRPr lang="es-MX"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355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3205244-86D1-4C31-93F4-8422D752E8A9}" type="slidenum">
              <a:rPr lang="es-MX" sz="1200" smtClean="0"/>
              <a:pPr eaLnBrk="1" hangingPunct="1"/>
              <a:t>10</a:t>
            </a:fld>
            <a:endParaRPr lang="es-MX"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458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797FADE-2893-420A-ABED-7F58490C2435}" type="slidenum">
              <a:rPr lang="es-MX" sz="1200" smtClean="0"/>
              <a:pPr eaLnBrk="1" hangingPunct="1"/>
              <a:t>12</a:t>
            </a:fld>
            <a:endParaRPr lang="es-MX"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5604"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373C3E-9667-485A-961B-2F8FAA364C8B}" type="slidenum">
              <a:rPr lang="es-MX" sz="1200" smtClean="0"/>
              <a:pPr eaLnBrk="1" hangingPunct="1"/>
              <a:t>13</a:t>
            </a:fld>
            <a:endParaRPr lang="es-MX"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662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89EC245-56EA-4A92-BA37-EA7A51460FCC}" type="slidenum">
              <a:rPr lang="es-MX" sz="1200" smtClean="0"/>
              <a:pPr eaLnBrk="1" hangingPunct="1"/>
              <a:t>14</a:t>
            </a:fld>
            <a:endParaRPr lang="es-MX"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765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834EAA4-D47D-4228-9540-2EE1B311034E}" type="slidenum">
              <a:rPr lang="es-MX" sz="1200" smtClean="0"/>
              <a:pPr eaLnBrk="1" hangingPunct="1"/>
              <a:t>17</a:t>
            </a:fld>
            <a:endParaRPr lang="es-MX"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a:p>
        </p:txBody>
      </p:sp>
      <p:sp>
        <p:nvSpPr>
          <p:cNvPr id="2867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F7760B-AF0C-4BBC-87EF-E1D041A26D60}" type="slidenum">
              <a:rPr lang="es-MX" sz="1200" smtClean="0"/>
              <a:pPr eaLnBrk="1" hangingPunct="1"/>
              <a:t>18</a:t>
            </a:fld>
            <a:endParaRPr lang="es-MX"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MX"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5667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MX"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74200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MX"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575749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MX"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412968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MX"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975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MX"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557414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822960" y="2582334"/>
            <a:ext cx="3703320" cy="33782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4663440" y="2582334"/>
            <a:ext cx="3703320" cy="33782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s-MX"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1086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s-MX"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52903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MX"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899990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s-MX" dirty="0">
              <a:solidFill>
                <a:prstClr val="black">
                  <a:tint val="75000"/>
                </a:prstClr>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02160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MX"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341670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0F965E5B-F914-4429-9E33-7456EC1E740A}" type="datetimeFigureOut">
              <a:rPr lang="es-MX" smtClean="0">
                <a:solidFill>
                  <a:prstClr val="black">
                    <a:tint val="75000"/>
                  </a:prstClr>
                </a:solidFill>
              </a:rPr>
              <a:pPr/>
              <a:t>06/09/2024</a:t>
            </a:fld>
            <a:endParaRPr lang="es-MX" dirty="0">
              <a:solidFill>
                <a:prstClr val="black">
                  <a:tint val="75000"/>
                </a:prstClr>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MX" dirty="0">
              <a:solidFill>
                <a:prstClr val="black">
                  <a:tint val="75000"/>
                </a:prstClr>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5761069"/>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8" Type="http://schemas.openxmlformats.org/officeDocument/2006/relationships/hyperlink" Target="http://www.google.com.mx/imgres?imgurl=http://img146.imageshack.us/img146/5825/violencia8bq.gif&amp;imgrefurl=http://www.blogseitb.com/inteligenciaemocional/tag/educacion-emocional/&amp;usg=__u9laXeAQSETYJ1DYnUJq01j7NbQ=&amp;h=322&amp;w=406&amp;sz=65&amp;hl=es&amp;start=3&amp;um=1&amp;itbs=1&amp;tbnid=zicp6EbciHkoaM:&amp;tbnh=98&amp;tbnw=124&amp;prev=/images?q=violencia+moral&amp;um=1&amp;hl=es&amp;rlz=1W1ACAW_enUS333US333&amp;tbs=isch:1" TargetMode="External"/><Relationship Id="rId3" Type="http://schemas.openxmlformats.org/officeDocument/2006/relationships/notesSlide" Target="../notesSlides/notesSlide5.xml"/><Relationship Id="rId7" Type="http://schemas.openxmlformats.org/officeDocument/2006/relationships/image" Target="../media/image8.jpeg"/><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hyperlink" Target="http://www.google.com.mx/imgres?imgurl=http://3.bp.blogspot.com/_tF3hdGgv99s/SgGID7goKfI/AAAAAAAACUY/wszBqu0fyGI/s400/enga_04.jpg&amp;imgrefurl=http://mariamkidd.blogspot.com/2009_05_03_archive.html&amp;usg=___Xfo0tklNZlVAzprmrff9JbxzSo=&amp;h=304&amp;w=302&amp;sz=17&amp;hl=es&amp;start=5&amp;um=1&amp;itbs=1&amp;tbnid=PKWve10Y2-YUIM:&amp;tbnh=116&amp;tbnw=115&amp;prev=/images?q=engano&amp;um=1&amp;hl=es&amp;rlz=1W1ACAW_enUS333US333&amp;tbs=isch:1" TargetMode="External"/><Relationship Id="rId5" Type="http://schemas.openxmlformats.org/officeDocument/2006/relationships/image" Target="../media/image7.jpeg"/><Relationship Id="rId4" Type="http://schemas.openxmlformats.org/officeDocument/2006/relationships/hyperlink" Target="http://www.google.com.mx/imgres?imgurl=http://fotolog.miarroba.com/f/9/6/7/4473967/2.jpg&amp;imgrefurl=http://fotolog.miarroba.com/suicidio666/esconder-una-mirada-2/&amp;usg=__hIJVoOQhm3ZeQ9EBdGxO4pepOKo=&amp;h=555&amp;w=580&amp;sz=47&amp;hl=es&amp;start=3&amp;um=1&amp;itbs=1&amp;tbnid=4AeTSxseIS5IfM:&amp;tbnh=128&amp;tbnw=134&amp;prev=/images?q=esconder&amp;um=1&amp;hl=es&amp;rlz=1W1ACAW_enUS333US333&amp;tbs=isch:1" TargetMode="External"/><Relationship Id="rId9" Type="http://schemas.openxmlformats.org/officeDocument/2006/relationships/image" Target="../media/image9.jpeg"/></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6.xml"/><Relationship Id="rId7" Type="http://schemas.openxmlformats.org/officeDocument/2006/relationships/diagramColors" Target="../diagrams/colors1.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diagramQuickStyle" Target="../diagrams/quickStyle1.xml"/><Relationship Id="rId11" Type="http://schemas.openxmlformats.org/officeDocument/2006/relationships/image" Target="../media/image11.jpeg"/><Relationship Id="rId5" Type="http://schemas.openxmlformats.org/officeDocument/2006/relationships/diagramLayout" Target="../diagrams/layout1.xml"/><Relationship Id="rId10" Type="http://schemas.openxmlformats.org/officeDocument/2006/relationships/image" Target="../media/image10.jpeg"/><Relationship Id="rId4" Type="http://schemas.openxmlformats.org/officeDocument/2006/relationships/diagramData" Target="../diagrams/data1.xml"/><Relationship Id="rId9"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12.jpeg"/><Relationship Id="rId4" Type="http://schemas.openxmlformats.org/officeDocument/2006/relationships/hyperlink" Target="http://www.google.com.mx/imgres?imgurl=http://elproyectomatriz.files.wordpress.com/2008/08/contrato.jpg&amp;imgrefurl=http://elproyectomatriz.wordpress.com/2008/08/24/contrato-social-criminal/&amp;usg=__aNcyBapDUGi1QJ-pC1KTJK9fkWY=&amp;h=425&amp;w=641&amp;sz=45&amp;hl=es&amp;start=3&amp;itbs=1&amp;tbnid=U81QVOUmGeT-WM:&amp;tbnh=91&amp;tbnw=137&amp;prev=/images?q=contrato&amp;hl=es&amp;sa=G&amp;gbv=2&amp;tbs=isch:1"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mx/imgres?imgurl=http://www.diariopinion.com.ar/noticias/2009/Diciembre/17/nacionales/juez180209.jpg&amp;imgrefurl=http://www.diariopinion.com.ar/noticias/2009/Diciembre/17/index.htm&amp;usg=__rdwpzH-Rdj4TFpTzy1TemLAm3JU=&amp;h=315&amp;w=315&amp;sz=10&amp;hl=es&amp;start=2&amp;um=1&amp;itbs=1&amp;tbnid=xOYgu3hGt00qVM:&amp;tbnh=117&amp;tbnw=117&amp;prev=/images?q=juez&amp;um=1&amp;hl=es&amp;rlz=1W1ACAW_enUS333US333&amp;tbs=isch:1"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www.google.com.mx/imgres?imgurl=http://static2.elespectador.com/files/images/mar2009/2f4edaac63753e98e1f14a8feeb3b370.jpg&amp;imgrefurl=http://www.elespectador.com/noticias/judicial/imagen-los-magistrados-de-corte-suprema&amp;usg=__X_dtRe4iG6oWhMPwWJkRFxq6r04=&amp;h=373&amp;w=560&amp;sz=28&amp;hl=es&amp;start=12&amp;um=1&amp;itbs=1&amp;tbnid=dYGJvCQdZpe_tM:&amp;tbnh=89&amp;tbnw=133&amp;prev=/images?q=magistrados&amp;um=1&amp;hl=es&amp;rlz=1W1ACAW_enUS333US333&amp;tbs=isch:1"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sp>
        <p:nvSpPr>
          <p:cNvPr id="7" name="6 CuadroTexto"/>
          <p:cNvSpPr txBox="1"/>
          <p:nvPr/>
        </p:nvSpPr>
        <p:spPr>
          <a:xfrm>
            <a:off x="1979712" y="2564904"/>
            <a:ext cx="5400600" cy="1692771"/>
          </a:xfrm>
          <a:prstGeom prst="rect">
            <a:avLst/>
          </a:prstGeom>
          <a:noFill/>
        </p:spPr>
        <p:txBody>
          <a:bodyPr wrap="square" rtlCol="0">
            <a:spAutoFit/>
          </a:bodyPr>
          <a:lstStyle/>
          <a:p>
            <a:pPr algn="ctr"/>
            <a:r>
              <a:rPr lang="es-MX" sz="2800" b="1" dirty="0">
                <a:solidFill>
                  <a:prstClr val="black"/>
                </a:solidFill>
                <a:latin typeface="Arial" pitchFamily="34" charset="0"/>
                <a:cs typeface="Arial" pitchFamily="34" charset="0"/>
              </a:rPr>
              <a:t>Licenciatura en Derecho </a:t>
            </a:r>
          </a:p>
          <a:p>
            <a:pPr algn="ctr"/>
            <a:endParaRPr lang="es-MX" sz="2800" b="1" dirty="0">
              <a:solidFill>
                <a:prstClr val="black"/>
              </a:solidFill>
              <a:latin typeface="Arial" pitchFamily="34" charset="0"/>
              <a:cs typeface="Arial" pitchFamily="34" charset="0"/>
            </a:endParaRPr>
          </a:p>
          <a:p>
            <a:pPr algn="ctr"/>
            <a:r>
              <a:rPr lang="es-ES" sz="2800" b="1" dirty="0">
                <a:solidFill>
                  <a:prstClr val="black"/>
                </a:solidFill>
                <a:latin typeface="Arial" pitchFamily="34" charset="0"/>
                <a:cs typeface="Arial" pitchFamily="34" charset="0"/>
              </a:rPr>
              <a:t>Tema:  Los contratos </a:t>
            </a:r>
            <a:endParaRPr lang="es-MX" sz="2800" b="1" dirty="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07374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381000" y="685800"/>
            <a:ext cx="8458200" cy="5867400"/>
          </a:xfrm>
        </p:spPr>
        <p:txBody>
          <a:bodyPr/>
          <a:lstStyle/>
          <a:p>
            <a:pPr marL="609600" indent="-609600" algn="just" eaLnBrk="1" hangingPunct="1">
              <a:spcBef>
                <a:spcPct val="50000"/>
              </a:spcBef>
              <a:buClrTx/>
              <a:buSzTx/>
              <a:buFont typeface="Times New Roman" pitchFamily="18" charset="0"/>
              <a:buAutoNum type="alphaLcParenR" startAt="2"/>
            </a:pPr>
            <a:r>
              <a:rPr lang="es-MX" sz="2800" b="1" dirty="0">
                <a:solidFill>
                  <a:schemeClr val="tx1"/>
                </a:solidFill>
              </a:rPr>
              <a:t>CONSENTIMIENTO: Congruencia existente entre las voluntades declaradas por los sujetos</a:t>
            </a:r>
          </a:p>
          <a:p>
            <a:pPr marL="609600" indent="-609600" algn="just" eaLnBrk="1" hangingPunct="1">
              <a:spcBef>
                <a:spcPct val="50000"/>
              </a:spcBef>
              <a:buClrTx/>
              <a:buSzTx/>
              <a:buFont typeface="Arial" charset="0"/>
              <a:buChar char="•"/>
            </a:pPr>
            <a:r>
              <a:rPr lang="es-MX" sz="2800" b="1" dirty="0">
                <a:solidFill>
                  <a:schemeClr val="tx1"/>
                </a:solidFill>
              </a:rPr>
              <a:t>Existe una clara y lógica relación entre la voluntad de los sujetos y la declaración  expresa de esa voluntad.</a:t>
            </a:r>
          </a:p>
        </p:txBody>
      </p:sp>
      <p:pic>
        <p:nvPicPr>
          <p:cNvPr id="3" name="Picture 2" descr="http://t2.gstatic.com/images?q=tbn:0WIuIBdOxwMuDM:http://www.ze.cl/Images/QueEsZE01b.jpg"/>
          <p:cNvPicPr>
            <a:picLocks noChangeAspect="1" noChangeArrowheads="1"/>
          </p:cNvPicPr>
          <p:nvPr/>
        </p:nvPicPr>
        <p:blipFill>
          <a:blip r:embed="rId4" cstate="print"/>
          <a:srcRect/>
          <a:stretch>
            <a:fillRect/>
          </a:stretch>
        </p:blipFill>
        <p:spPr bwMode="auto">
          <a:xfrm>
            <a:off x="3203848" y="3284984"/>
            <a:ext cx="3096344" cy="2808312"/>
          </a:xfrm>
          <a:prstGeom prst="rect">
            <a:avLst/>
          </a:prstGeom>
          <a:noFill/>
        </p:spPr>
      </p:pic>
    </p:spTree>
    <p:custDataLst>
      <p:tags r:id="rId1"/>
    </p:custDataLst>
    <p:extLst>
      <p:ext uri="{BB962C8B-B14F-4D97-AF65-F5344CB8AC3E}">
        <p14:creationId xmlns:p14="http://schemas.microsoft.com/office/powerpoint/2010/main" val="740144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dissolve">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43608" y="1412776"/>
            <a:ext cx="7560840" cy="4031873"/>
          </a:xfrm>
          <a:prstGeom prst="rect">
            <a:avLst/>
          </a:prstGeom>
        </p:spPr>
        <p:txBody>
          <a:bodyPr wrap="square">
            <a:spAutoFit/>
          </a:bodyPr>
          <a:lstStyle/>
          <a:p>
            <a:pPr marL="609600" indent="-609600" algn="just">
              <a:spcBef>
                <a:spcPct val="50000"/>
              </a:spcBef>
              <a:buFont typeface="Arial" charset="0"/>
              <a:buChar char="•"/>
            </a:pPr>
            <a:r>
              <a:rPr lang="es-MX" sz="3200" b="1" dirty="0">
                <a:solidFill>
                  <a:schemeClr val="tx1"/>
                </a:solidFill>
              </a:rPr>
              <a:t>El consentimiento puede estar viciado por: </a:t>
            </a:r>
          </a:p>
          <a:p>
            <a:pPr marL="609600" indent="-609600" algn="just">
              <a:spcBef>
                <a:spcPct val="50000"/>
              </a:spcBef>
              <a:buFont typeface="Wingdings" pitchFamily="2" charset="2"/>
              <a:buChar char="ü"/>
            </a:pPr>
            <a:r>
              <a:rPr lang="es-MX" sz="3200" b="1" dirty="0">
                <a:solidFill>
                  <a:schemeClr val="tx1"/>
                </a:solidFill>
              </a:rPr>
              <a:t>   Error </a:t>
            </a:r>
          </a:p>
          <a:p>
            <a:pPr marL="609600" indent="-609600" algn="just">
              <a:spcBef>
                <a:spcPct val="50000"/>
              </a:spcBef>
              <a:buFont typeface="Wingdings" pitchFamily="2" charset="2"/>
              <a:buChar char="ü"/>
            </a:pPr>
            <a:r>
              <a:rPr lang="es-MX" sz="3200" b="1" dirty="0">
                <a:solidFill>
                  <a:schemeClr val="tx1"/>
                </a:solidFill>
              </a:rPr>
              <a:t>   Dolo </a:t>
            </a:r>
          </a:p>
          <a:p>
            <a:pPr marL="609600" indent="-609600" algn="just">
              <a:spcBef>
                <a:spcPct val="50000"/>
              </a:spcBef>
              <a:buFont typeface="Wingdings" pitchFamily="2" charset="2"/>
              <a:buChar char="ü"/>
            </a:pPr>
            <a:r>
              <a:rPr lang="es-MX" sz="3200" b="1" dirty="0">
                <a:solidFill>
                  <a:schemeClr val="tx1"/>
                </a:solidFill>
              </a:rPr>
              <a:t>   Intimidación </a:t>
            </a:r>
          </a:p>
          <a:p>
            <a:pPr marL="609600" indent="-609600" algn="just">
              <a:spcBef>
                <a:spcPct val="50000"/>
              </a:spcBef>
              <a:buFont typeface="Wingdings" pitchFamily="2" charset="2"/>
              <a:buChar char="ü"/>
            </a:pPr>
            <a:r>
              <a:rPr lang="es-MX" sz="3200" b="1" dirty="0">
                <a:solidFill>
                  <a:schemeClr val="tx1"/>
                </a:solidFill>
              </a:rPr>
              <a:t>   Lesión</a:t>
            </a:r>
            <a:endParaRPr lang="es-ES" sz="3200" b="1" dirty="0">
              <a:solidFill>
                <a:schemeClr val="tx1"/>
              </a:solidFill>
            </a:endParaRPr>
          </a:p>
        </p:txBody>
      </p:sp>
    </p:spTree>
    <p:extLst>
      <p:ext uri="{BB962C8B-B14F-4D97-AF65-F5344CB8AC3E}">
        <p14:creationId xmlns:p14="http://schemas.microsoft.com/office/powerpoint/2010/main" val="2791173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304800" y="228600"/>
            <a:ext cx="8610600" cy="6629400"/>
          </a:xfrm>
        </p:spPr>
        <p:txBody>
          <a:bodyPr>
            <a:normAutofit fontScale="92500"/>
          </a:bodyPr>
          <a:lstStyle/>
          <a:p>
            <a:pPr marL="609600" indent="-609600" algn="just">
              <a:spcBef>
                <a:spcPct val="0"/>
              </a:spcBef>
              <a:buClrTx/>
              <a:buSzTx/>
              <a:buFont typeface="Times New Roman" pitchFamily="18" charset="0"/>
              <a:buNone/>
            </a:pPr>
            <a:r>
              <a:rPr lang="es-MX" sz="2800" dirty="0">
                <a:solidFill>
                  <a:schemeClr val="tx1"/>
                </a:solidFill>
              </a:rPr>
              <a:t> ERROR: Desconocimiento o falso conocimiento de los hechos  o del derecho.</a:t>
            </a:r>
          </a:p>
          <a:p>
            <a:pPr marL="609600" indent="-609600" algn="just">
              <a:spcBef>
                <a:spcPct val="0"/>
              </a:spcBef>
              <a:buClrTx/>
              <a:buSzTx/>
              <a:buFont typeface="Times New Roman" pitchFamily="18" charset="0"/>
              <a:buAutoNum type="arabicPeriod"/>
            </a:pPr>
            <a:r>
              <a:rPr lang="es-MX" sz="2800" dirty="0">
                <a:solidFill>
                  <a:schemeClr val="tx1"/>
                </a:solidFill>
              </a:rPr>
              <a:t>DE DERECHO: El sujeto que lo comete no puede alegarlo para solicitar la invalidez del negocio jurídico. (la ignorancia de la ley no exime de responsabilidades)</a:t>
            </a:r>
          </a:p>
          <a:p>
            <a:pPr marL="609600" indent="-609600" algn="just">
              <a:spcBef>
                <a:spcPct val="0"/>
              </a:spcBef>
              <a:buClrTx/>
              <a:buSzTx/>
              <a:buFont typeface="Times New Roman" pitchFamily="18" charset="0"/>
              <a:buAutoNum type="arabicPeriod"/>
            </a:pPr>
            <a:r>
              <a:rPr lang="es-MX" sz="2800" dirty="0">
                <a:solidFill>
                  <a:schemeClr val="tx1"/>
                </a:solidFill>
              </a:rPr>
              <a:t>DE HECHO: </a:t>
            </a:r>
          </a:p>
          <a:p>
            <a:pPr marL="609600" indent="-609600" algn="just">
              <a:spcBef>
                <a:spcPct val="0"/>
              </a:spcBef>
              <a:buClrTx/>
              <a:buSzTx/>
              <a:buFont typeface="Times New Roman" pitchFamily="18" charset="0"/>
              <a:buAutoNum type="alphaLcParenR"/>
            </a:pPr>
            <a:r>
              <a:rPr lang="es-MX" sz="2800" dirty="0">
                <a:solidFill>
                  <a:schemeClr val="tx1"/>
                </a:solidFill>
              </a:rPr>
              <a:t>  Error sobre la naturaleza del contrato: uno de los sujetos cree que esta celebrando un contrato diferente</a:t>
            </a:r>
          </a:p>
          <a:p>
            <a:pPr marL="609600" indent="-609600" algn="just">
              <a:spcBef>
                <a:spcPct val="0"/>
              </a:spcBef>
              <a:buClrTx/>
              <a:buSzTx/>
              <a:buFont typeface="Times New Roman" pitchFamily="18" charset="0"/>
              <a:buAutoNum type="alphaLcParenR"/>
            </a:pPr>
            <a:r>
              <a:rPr lang="es-MX" sz="2800" dirty="0">
                <a:solidFill>
                  <a:schemeClr val="tx1"/>
                </a:solidFill>
              </a:rPr>
              <a:t>Error sobre la indicación del objeto: si las 2 partes no coinciden referenciando al objeto este será nulo.</a:t>
            </a:r>
          </a:p>
          <a:p>
            <a:pPr marL="609600" indent="-609600" algn="just">
              <a:spcBef>
                <a:spcPct val="0"/>
              </a:spcBef>
              <a:buClrTx/>
              <a:buSzTx/>
              <a:buFont typeface="Times New Roman" pitchFamily="18" charset="0"/>
              <a:buAutoNum type="alphaLcParenR"/>
            </a:pPr>
            <a:r>
              <a:rPr lang="es-MX" sz="2800" dirty="0">
                <a:solidFill>
                  <a:schemeClr val="tx1"/>
                </a:solidFill>
              </a:rPr>
              <a:t>Error sobre las calidades del objeto: analizar  calidad esencial o accesoria.</a:t>
            </a:r>
          </a:p>
          <a:p>
            <a:pPr marL="609600" indent="-609600" algn="just">
              <a:spcBef>
                <a:spcPct val="0"/>
              </a:spcBef>
              <a:buClrTx/>
              <a:buSzTx/>
              <a:buFont typeface="Times New Roman" pitchFamily="18" charset="0"/>
              <a:buAutoNum type="alphaLcParenR"/>
            </a:pPr>
            <a:r>
              <a:rPr lang="es-MX" sz="2800" dirty="0">
                <a:solidFill>
                  <a:schemeClr val="tx1"/>
                </a:solidFill>
              </a:rPr>
              <a:t>Error en cuanto a la cantidad del objeto</a:t>
            </a:r>
          </a:p>
          <a:p>
            <a:pPr marL="609600" indent="-609600" algn="just">
              <a:spcBef>
                <a:spcPct val="0"/>
              </a:spcBef>
              <a:buClrTx/>
              <a:buSzTx/>
              <a:buFont typeface="Times New Roman" pitchFamily="18" charset="0"/>
              <a:buAutoNum type="alphaLcParenR"/>
            </a:pPr>
            <a:endParaRPr lang="es-MX" sz="2800" dirty="0">
              <a:solidFill>
                <a:schemeClr val="tx1"/>
              </a:solidFill>
            </a:endParaRPr>
          </a:p>
        </p:txBody>
      </p:sp>
    </p:spTree>
    <p:custDataLst>
      <p:tags r:id="rId1"/>
    </p:custDataLst>
    <p:extLst>
      <p:ext uri="{BB962C8B-B14F-4D97-AF65-F5344CB8AC3E}">
        <p14:creationId xmlns:p14="http://schemas.microsoft.com/office/powerpoint/2010/main" val="28194771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dissolve">
                                      <p:cBhvr>
                                        <p:cTn id="7"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subTitle" idx="1"/>
          </p:nvPr>
        </p:nvSpPr>
        <p:spPr>
          <a:xfrm>
            <a:off x="304800" y="0"/>
            <a:ext cx="8839200" cy="6858000"/>
          </a:xfrm>
        </p:spPr>
        <p:txBody>
          <a:bodyPr>
            <a:normAutofit/>
          </a:bodyPr>
          <a:lstStyle/>
          <a:p>
            <a:pPr marL="609600" indent="-609600" algn="just">
              <a:spcBef>
                <a:spcPct val="0"/>
              </a:spcBef>
              <a:buClrTx/>
              <a:buSzTx/>
              <a:buFontTx/>
              <a:buNone/>
            </a:pPr>
            <a:r>
              <a:rPr lang="es-ES" sz="2400" b="1" dirty="0">
                <a:solidFill>
                  <a:schemeClr val="tx1"/>
                </a:solidFill>
                <a:latin typeface="Arial" charset="0"/>
              </a:rPr>
              <a:t>DOLO</a:t>
            </a:r>
          </a:p>
          <a:p>
            <a:pPr marL="609600" indent="-609600" algn="just">
              <a:spcBef>
                <a:spcPct val="0"/>
              </a:spcBef>
              <a:buClrTx/>
              <a:buSzTx/>
              <a:buFont typeface="Arial" charset="0"/>
              <a:buChar char="•"/>
            </a:pPr>
            <a:r>
              <a:rPr lang="es-ES" sz="2400" b="1" dirty="0">
                <a:solidFill>
                  <a:schemeClr val="tx1"/>
                </a:solidFill>
                <a:latin typeface="Arial" charset="0"/>
              </a:rPr>
              <a:t>Astucia o maquinación efectuada por alguna de las partes para que la otra incurra en el error</a:t>
            </a:r>
          </a:p>
          <a:p>
            <a:pPr marL="609600" indent="-609600" algn="just">
              <a:spcBef>
                <a:spcPct val="0"/>
              </a:spcBef>
              <a:buClrTx/>
              <a:buSzTx/>
              <a:buFont typeface="Arial" charset="0"/>
              <a:buChar char="•"/>
            </a:pPr>
            <a:r>
              <a:rPr lang="es-ES" sz="2400" b="1" dirty="0">
                <a:solidFill>
                  <a:schemeClr val="tx1"/>
                </a:solidFill>
                <a:latin typeface="Arial" charset="0"/>
              </a:rPr>
              <a:t>Lleva intrínseca la idea de falsedad o malicia </a:t>
            </a:r>
          </a:p>
          <a:p>
            <a:pPr marL="609600" indent="-609600" algn="just">
              <a:spcBef>
                <a:spcPct val="0"/>
              </a:spcBef>
              <a:buClrTx/>
              <a:buSzTx/>
              <a:buFont typeface="Arial" charset="0"/>
              <a:buChar char="•"/>
            </a:pPr>
            <a:endParaRPr lang="es-ES" sz="2400" b="1" dirty="0">
              <a:solidFill>
                <a:schemeClr val="tx1"/>
              </a:solidFill>
              <a:latin typeface="Arial" charset="0"/>
            </a:endParaRPr>
          </a:p>
          <a:p>
            <a:pPr marL="609600" indent="-609600" algn="just">
              <a:spcBef>
                <a:spcPct val="0"/>
              </a:spcBef>
              <a:buClrTx/>
              <a:buSzTx/>
            </a:pPr>
            <a:endParaRPr lang="es-ES" sz="2400" b="1" dirty="0">
              <a:solidFill>
                <a:schemeClr val="tx1"/>
              </a:solidFill>
              <a:latin typeface="Arial" charset="0"/>
            </a:endParaRPr>
          </a:p>
          <a:p>
            <a:pPr marL="609600" indent="-609600" algn="just">
              <a:spcBef>
                <a:spcPct val="0"/>
              </a:spcBef>
              <a:buClrTx/>
              <a:buSzTx/>
            </a:pPr>
            <a:endParaRPr lang="es-ES" sz="2400" b="1" dirty="0">
              <a:solidFill>
                <a:schemeClr val="tx1"/>
              </a:solidFill>
              <a:latin typeface="Arial" charset="0"/>
            </a:endParaRPr>
          </a:p>
          <a:p>
            <a:pPr marL="609600" indent="-609600" algn="just">
              <a:spcBef>
                <a:spcPct val="0"/>
              </a:spcBef>
              <a:buClrTx/>
              <a:buSzTx/>
            </a:pPr>
            <a:r>
              <a:rPr lang="es-ES" sz="2400" b="1" dirty="0">
                <a:solidFill>
                  <a:schemeClr val="tx1"/>
                </a:solidFill>
                <a:latin typeface="Arial" charset="0"/>
              </a:rPr>
              <a:t>INTIMIDACION </a:t>
            </a:r>
          </a:p>
          <a:p>
            <a:pPr marL="609600" indent="-609600" algn="just">
              <a:spcBef>
                <a:spcPct val="0"/>
              </a:spcBef>
              <a:buClrTx/>
              <a:buSzTx/>
              <a:buFont typeface="Arial" charset="0"/>
              <a:buChar char="•"/>
            </a:pPr>
            <a:r>
              <a:rPr lang="es-ES" sz="2400" b="1" dirty="0">
                <a:solidFill>
                  <a:schemeClr val="tx1"/>
                </a:solidFill>
                <a:latin typeface="Arial" charset="0"/>
              </a:rPr>
              <a:t>Se manifiesta con actos de violencia ya sea física o verbal </a:t>
            </a:r>
          </a:p>
          <a:p>
            <a:pPr marL="609600" indent="-609600" algn="just">
              <a:spcBef>
                <a:spcPct val="0"/>
              </a:spcBef>
              <a:buClrTx/>
              <a:buSzTx/>
              <a:buFont typeface="Arial" charset="0"/>
              <a:buChar char="•"/>
            </a:pPr>
            <a:r>
              <a:rPr lang="es-ES" sz="2400" b="1" dirty="0">
                <a:solidFill>
                  <a:schemeClr val="tx1"/>
                </a:solidFill>
                <a:latin typeface="Arial" charset="0"/>
              </a:rPr>
              <a:t>Trae como consecuencia  que la persona sobre la que se ejerce no exprese libremente su intención.</a:t>
            </a:r>
          </a:p>
          <a:p>
            <a:pPr marL="609600" indent="-609600" algn="just">
              <a:spcBef>
                <a:spcPct val="0"/>
              </a:spcBef>
              <a:buClrTx/>
              <a:buSzTx/>
              <a:buFont typeface="Arial" charset="0"/>
              <a:buChar char="•"/>
            </a:pPr>
            <a:r>
              <a:rPr lang="es-ES" sz="2400" b="1" dirty="0">
                <a:solidFill>
                  <a:schemeClr val="tx1"/>
                </a:solidFill>
                <a:latin typeface="Arial" charset="0"/>
              </a:rPr>
              <a:t>Para que la persona la alegara a su favor tenia que ser verdadera, lógica, actual  e ilegitima, en su contra o en contra de algún miembro de su familia.</a:t>
            </a:r>
          </a:p>
          <a:p>
            <a:pPr marL="609600" indent="-609600" algn="just">
              <a:spcBef>
                <a:spcPct val="0"/>
              </a:spcBef>
              <a:buClrTx/>
              <a:buSzTx/>
              <a:buFont typeface="Times New Roman" pitchFamily="18" charset="0"/>
              <a:buNone/>
            </a:pPr>
            <a:endParaRPr lang="es-MX" sz="2400" b="1" dirty="0">
              <a:solidFill>
                <a:schemeClr val="tx1"/>
              </a:solidFill>
              <a:latin typeface="Arial" charset="0"/>
            </a:endParaRPr>
          </a:p>
          <a:p>
            <a:pPr marL="609600" indent="-609600" eaLnBrk="1" hangingPunct="1"/>
            <a:endParaRPr lang="es-ES" sz="2400" b="1" dirty="0">
              <a:solidFill>
                <a:schemeClr val="tx1"/>
              </a:solidFill>
              <a:latin typeface="Arial" charset="0"/>
            </a:endParaRPr>
          </a:p>
          <a:p>
            <a:pPr marL="609600" indent="-609600" eaLnBrk="1" hangingPunct="1"/>
            <a:endParaRPr lang="es-ES" sz="2400" b="1" dirty="0">
              <a:solidFill>
                <a:schemeClr val="tx1"/>
              </a:solidFill>
              <a:latin typeface="Arial" charset="0"/>
            </a:endParaRPr>
          </a:p>
        </p:txBody>
      </p:sp>
      <p:pic>
        <p:nvPicPr>
          <p:cNvPr id="3" name="Picture 2" descr="http://t3.gstatic.com/images?q=tbn:4AeTSxseIS5IfM:http://fotolog.miarroba.com/f/9/6/7/4473967/2.jpg">
            <a:hlinkClick r:id="rId4"/>
          </p:cNvPr>
          <p:cNvPicPr>
            <a:picLocks noChangeAspect="1" noChangeArrowheads="1"/>
          </p:cNvPicPr>
          <p:nvPr/>
        </p:nvPicPr>
        <p:blipFill>
          <a:blip r:embed="rId5" cstate="print"/>
          <a:srcRect/>
          <a:stretch>
            <a:fillRect/>
          </a:stretch>
        </p:blipFill>
        <p:spPr bwMode="auto">
          <a:xfrm>
            <a:off x="7010400" y="1453143"/>
            <a:ext cx="2133600" cy="1562472"/>
          </a:xfrm>
          <a:prstGeom prst="rect">
            <a:avLst/>
          </a:prstGeom>
          <a:noFill/>
        </p:spPr>
      </p:pic>
      <p:pic>
        <p:nvPicPr>
          <p:cNvPr id="4" name="Picture 2" descr="http://t3.gstatic.com/images?q=tbn:PKWve10Y2-YUIM:http://3.bp.blogspot.com/_tF3hdGgv99s/SgGID7goKfI/AAAAAAAACUY/wszBqu0fyGI/s400/enga_04.jpg">
            <a:hlinkClick r:id="rId6"/>
          </p:cNvPr>
          <p:cNvPicPr>
            <a:picLocks noChangeAspect="1" noChangeArrowheads="1"/>
          </p:cNvPicPr>
          <p:nvPr/>
        </p:nvPicPr>
        <p:blipFill>
          <a:blip r:embed="rId7" cstate="print"/>
          <a:srcRect/>
          <a:stretch>
            <a:fillRect/>
          </a:stretch>
        </p:blipFill>
        <p:spPr bwMode="auto">
          <a:xfrm>
            <a:off x="7010400" y="5157193"/>
            <a:ext cx="2073348" cy="1700806"/>
          </a:xfrm>
          <a:prstGeom prst="rect">
            <a:avLst/>
          </a:prstGeom>
          <a:noFill/>
        </p:spPr>
      </p:pic>
      <p:pic>
        <p:nvPicPr>
          <p:cNvPr id="5" name="Picture 2" descr="http://t1.gstatic.com/images?q=tbn:zicp6EbciHkoaM:http://img146.imageshack.us/img146/5825/violencia8bq.gif">
            <a:hlinkClick r:id="rId8"/>
          </p:cNvPr>
          <p:cNvPicPr>
            <a:picLocks noChangeAspect="1" noChangeArrowheads="1"/>
          </p:cNvPicPr>
          <p:nvPr/>
        </p:nvPicPr>
        <p:blipFill>
          <a:blip r:embed="rId9" cstate="print"/>
          <a:srcRect/>
          <a:stretch>
            <a:fillRect/>
          </a:stretch>
        </p:blipFill>
        <p:spPr bwMode="auto">
          <a:xfrm>
            <a:off x="31534" y="5517232"/>
            <a:ext cx="2304256" cy="1340768"/>
          </a:xfrm>
          <a:prstGeom prst="rect">
            <a:avLst/>
          </a:prstGeom>
          <a:noFill/>
        </p:spPr>
      </p:pic>
    </p:spTree>
    <p:custDataLst>
      <p:tags r:id="rId1"/>
    </p:custDataLst>
    <p:extLst>
      <p:ext uri="{BB962C8B-B14F-4D97-AF65-F5344CB8AC3E}">
        <p14:creationId xmlns:p14="http://schemas.microsoft.com/office/powerpoint/2010/main" val="3726432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dissolve">
                                      <p:cBhvr>
                                        <p:cTn id="7" dur="5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type="subTitle" idx="1"/>
          </p:nvPr>
        </p:nvSpPr>
        <p:spPr>
          <a:xfrm>
            <a:off x="304800" y="332656"/>
            <a:ext cx="8534400" cy="6525344"/>
          </a:xfrm>
        </p:spPr>
        <p:txBody>
          <a:bodyPr>
            <a:normAutofit/>
          </a:bodyPr>
          <a:lstStyle/>
          <a:p>
            <a:pPr marL="609600" indent="-609600" algn="just">
              <a:spcBef>
                <a:spcPct val="0"/>
              </a:spcBef>
              <a:buClr>
                <a:schemeClr val="tx1"/>
              </a:buClr>
              <a:buSzTx/>
              <a:buFont typeface="Times New Roman" pitchFamily="18" charset="0"/>
              <a:buAutoNum type="alphaLcParenR" startAt="3"/>
            </a:pPr>
            <a:r>
              <a:rPr lang="es-MX" b="1" dirty="0">
                <a:solidFill>
                  <a:schemeClr val="tx1"/>
                </a:solidFill>
              </a:rPr>
              <a:t>OBJETO</a:t>
            </a:r>
          </a:p>
          <a:p>
            <a:pPr marL="609600" indent="-609600" algn="just">
              <a:spcBef>
                <a:spcPct val="0"/>
              </a:spcBef>
              <a:buClr>
                <a:schemeClr val="tx1"/>
              </a:buClr>
              <a:buSzTx/>
              <a:buFont typeface="Wingdings" pitchFamily="2" charset="2"/>
              <a:buChar char="v"/>
            </a:pPr>
            <a:r>
              <a:rPr lang="es-MX" b="1" dirty="0">
                <a:solidFill>
                  <a:schemeClr val="tx1"/>
                </a:solidFill>
              </a:rPr>
              <a:t>Realización de determinada conducta por uno de los sujetos.(dar, hacer o prestar ).</a:t>
            </a:r>
          </a:p>
          <a:p>
            <a:pPr marL="609600" indent="-609600" algn="just">
              <a:spcBef>
                <a:spcPct val="0"/>
              </a:spcBef>
              <a:buClr>
                <a:schemeClr val="tx1"/>
              </a:buClr>
              <a:buSzTx/>
              <a:buFont typeface="Wingdings" pitchFamily="2" charset="2"/>
              <a:buChar char="v"/>
            </a:pPr>
            <a:endParaRPr lang="es-MX" b="1" dirty="0">
              <a:solidFill>
                <a:schemeClr val="tx1"/>
              </a:solidFill>
            </a:endParaRPr>
          </a:p>
          <a:p>
            <a:pPr algn="just">
              <a:spcBef>
                <a:spcPct val="0"/>
              </a:spcBef>
              <a:buClr>
                <a:schemeClr val="tx1"/>
              </a:buClr>
              <a:buSzTx/>
            </a:pPr>
            <a:endParaRPr lang="es-MX" b="1" dirty="0">
              <a:solidFill>
                <a:schemeClr val="tx1"/>
              </a:solidFill>
            </a:endParaRPr>
          </a:p>
          <a:p>
            <a:pPr algn="just">
              <a:spcBef>
                <a:spcPct val="0"/>
              </a:spcBef>
              <a:buClr>
                <a:schemeClr val="tx1"/>
              </a:buClr>
              <a:buSzTx/>
            </a:pPr>
            <a:endParaRPr lang="es-MX" b="1" dirty="0">
              <a:solidFill>
                <a:schemeClr val="tx1"/>
              </a:solidFill>
            </a:endParaRPr>
          </a:p>
          <a:p>
            <a:pPr algn="just">
              <a:spcBef>
                <a:spcPct val="0"/>
              </a:spcBef>
              <a:buClr>
                <a:schemeClr val="tx1"/>
              </a:buClr>
              <a:buSzTx/>
            </a:pPr>
            <a:endParaRPr lang="es-MX" b="1" dirty="0">
              <a:solidFill>
                <a:schemeClr val="tx1"/>
              </a:solidFill>
            </a:endParaRPr>
          </a:p>
          <a:p>
            <a:pPr algn="just">
              <a:spcBef>
                <a:spcPct val="0"/>
              </a:spcBef>
              <a:buClr>
                <a:schemeClr val="tx1"/>
              </a:buClr>
              <a:buSzTx/>
            </a:pPr>
            <a:endParaRPr lang="es-MX" b="1" dirty="0">
              <a:solidFill>
                <a:schemeClr val="tx1"/>
              </a:solidFill>
            </a:endParaRPr>
          </a:p>
          <a:p>
            <a:pPr algn="just">
              <a:spcBef>
                <a:spcPct val="0"/>
              </a:spcBef>
              <a:buClr>
                <a:schemeClr val="tx1"/>
              </a:buClr>
              <a:buSzTx/>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algn="just">
              <a:spcBef>
                <a:spcPct val="0"/>
              </a:spcBef>
              <a:buClr>
                <a:schemeClr val="tx1"/>
              </a:buClr>
              <a:buSzTx/>
            </a:pPr>
            <a:endParaRPr lang="es-MX" b="1" dirty="0">
              <a:solidFill>
                <a:schemeClr val="tx1"/>
              </a:solidFill>
            </a:endParaRPr>
          </a:p>
        </p:txBody>
      </p:sp>
      <p:graphicFrame>
        <p:nvGraphicFramePr>
          <p:cNvPr id="5" name="4 Diagrama"/>
          <p:cNvGraphicFramePr/>
          <p:nvPr>
            <p:extLst>
              <p:ext uri="{D42A27DB-BD31-4B8C-83A1-F6EECF244321}">
                <p14:modId xmlns:p14="http://schemas.microsoft.com/office/powerpoint/2010/main" val="2784842254"/>
              </p:ext>
            </p:extLst>
          </p:nvPr>
        </p:nvGraphicFramePr>
        <p:xfrm>
          <a:off x="1333500" y="1651000"/>
          <a:ext cx="6934200" cy="5232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5 CuadroTexto"/>
          <p:cNvSpPr txBox="1"/>
          <p:nvPr/>
        </p:nvSpPr>
        <p:spPr>
          <a:xfrm>
            <a:off x="2743201" y="1752600"/>
            <a:ext cx="1828800" cy="646331"/>
          </a:xfrm>
          <a:prstGeom prst="rect">
            <a:avLst/>
          </a:prstGeom>
          <a:noFill/>
        </p:spPr>
        <p:txBody>
          <a:bodyPr wrap="square" rtlCol="0">
            <a:spAutoFit/>
          </a:bodyPr>
          <a:lstStyle/>
          <a:p>
            <a:pPr algn="just"/>
            <a:r>
              <a:rPr lang="es-ES_tradnl" b="1" dirty="0"/>
              <a:t>LA COSA QUE EL OBLIGADO DEBE </a:t>
            </a:r>
          </a:p>
        </p:txBody>
      </p:sp>
      <p:sp>
        <p:nvSpPr>
          <p:cNvPr id="7" name="6 CuadroTexto"/>
          <p:cNvSpPr txBox="1"/>
          <p:nvPr/>
        </p:nvSpPr>
        <p:spPr>
          <a:xfrm>
            <a:off x="5039319" y="1753244"/>
            <a:ext cx="1828800" cy="646331"/>
          </a:xfrm>
          <a:prstGeom prst="rect">
            <a:avLst/>
          </a:prstGeom>
          <a:noFill/>
        </p:spPr>
        <p:txBody>
          <a:bodyPr wrap="square" rtlCol="0">
            <a:spAutoFit/>
          </a:bodyPr>
          <a:lstStyle/>
          <a:p>
            <a:pPr algn="just"/>
            <a:r>
              <a:rPr lang="es-ES_tradnl" b="1" dirty="0"/>
              <a:t>EL HECHO QUE OBLIGADO DEBE </a:t>
            </a:r>
          </a:p>
        </p:txBody>
      </p:sp>
      <p:sp>
        <p:nvSpPr>
          <p:cNvPr id="8" name="7 CuadroTexto"/>
          <p:cNvSpPr txBox="1"/>
          <p:nvPr/>
        </p:nvSpPr>
        <p:spPr>
          <a:xfrm>
            <a:off x="3721397" y="4437112"/>
            <a:ext cx="1828800" cy="1200329"/>
          </a:xfrm>
          <a:prstGeom prst="rect">
            <a:avLst/>
          </a:prstGeom>
          <a:noFill/>
        </p:spPr>
        <p:txBody>
          <a:bodyPr wrap="square" rtlCol="0">
            <a:spAutoFit/>
          </a:bodyPr>
          <a:lstStyle/>
          <a:p>
            <a:pPr algn="just"/>
            <a:r>
              <a:rPr lang="es-ES_tradnl" b="1" dirty="0"/>
              <a:t>EL HECHO QUE  DEBE DE ABSTENERSE DE HACER </a:t>
            </a:r>
          </a:p>
        </p:txBody>
      </p:sp>
      <p:pic>
        <p:nvPicPr>
          <p:cNvPr id="9" name="Picture 2" descr="http://t0.gstatic.com/images?q=tbn:71k0ts9ruiSvoM:http://www.tadega.net/Fotos/d/87-2/dar.jpg"/>
          <p:cNvPicPr>
            <a:picLocks noChangeAspect="1" noChangeArrowheads="1"/>
          </p:cNvPicPr>
          <p:nvPr/>
        </p:nvPicPr>
        <p:blipFill>
          <a:blip r:embed="rId9" cstate="print"/>
          <a:srcRect/>
          <a:stretch>
            <a:fillRect/>
          </a:stretch>
        </p:blipFill>
        <p:spPr bwMode="auto">
          <a:xfrm>
            <a:off x="3810001" y="2895600"/>
            <a:ext cx="990600" cy="1076326"/>
          </a:xfrm>
          <a:prstGeom prst="rect">
            <a:avLst/>
          </a:prstGeom>
          <a:noFill/>
        </p:spPr>
      </p:pic>
      <p:pic>
        <p:nvPicPr>
          <p:cNvPr id="10" name="Picture 4" descr="http://t2.gstatic.com/images?q=tbn:8KJekgYDyvZjxM:http://www.tadega.net/Fotos/d/129-1/hacer_%2Bconstruir.jpg"/>
          <p:cNvPicPr>
            <a:picLocks noChangeAspect="1" noChangeArrowheads="1"/>
          </p:cNvPicPr>
          <p:nvPr/>
        </p:nvPicPr>
        <p:blipFill>
          <a:blip r:embed="rId10" cstate="print"/>
          <a:srcRect/>
          <a:stretch>
            <a:fillRect/>
          </a:stretch>
        </p:blipFill>
        <p:spPr bwMode="auto">
          <a:xfrm>
            <a:off x="6553200" y="2895600"/>
            <a:ext cx="1038225" cy="1228726"/>
          </a:xfrm>
          <a:prstGeom prst="rect">
            <a:avLst/>
          </a:prstGeom>
          <a:noFill/>
        </p:spPr>
      </p:pic>
      <p:pic>
        <p:nvPicPr>
          <p:cNvPr id="11" name="Picture 6" descr="http://t2.gstatic.com/images?q=tbn:RHgemAqcOR9oYM:http://www.adrformacion.com/udsimg/nego/3/esquema6.jpg"/>
          <p:cNvPicPr>
            <a:picLocks noChangeAspect="1" noChangeArrowheads="1"/>
          </p:cNvPicPr>
          <p:nvPr/>
        </p:nvPicPr>
        <p:blipFill>
          <a:blip r:embed="rId11" cstate="print"/>
          <a:srcRect/>
          <a:stretch>
            <a:fillRect/>
          </a:stretch>
        </p:blipFill>
        <p:spPr bwMode="auto">
          <a:xfrm>
            <a:off x="5374315" y="5263116"/>
            <a:ext cx="1409700" cy="1371600"/>
          </a:xfrm>
          <a:prstGeom prst="rect">
            <a:avLst/>
          </a:prstGeom>
          <a:noFill/>
        </p:spPr>
      </p:pic>
    </p:spTree>
    <p:custDataLst>
      <p:tags r:id="rId1"/>
    </p:custDataLst>
    <p:extLst>
      <p:ext uri="{BB962C8B-B14F-4D97-AF65-F5344CB8AC3E}">
        <p14:creationId xmlns:p14="http://schemas.microsoft.com/office/powerpoint/2010/main" val="12270477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dissolve">
                                      <p:cBhvr>
                                        <p:cTn id="7"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9140" y="548680"/>
            <a:ext cx="8272212" cy="760350"/>
          </a:xfrm>
        </p:spPr>
        <p:txBody>
          <a:bodyPr>
            <a:normAutofit fontScale="90000"/>
          </a:bodyPr>
          <a:lstStyle/>
          <a:p>
            <a:pPr algn="ctr"/>
            <a:r>
              <a:rPr lang="es-ES" dirty="0"/>
              <a:t>CLASIFICACION DE LAS OBLIGACIONES.</a:t>
            </a:r>
            <a:endParaRPr lang="en-US" dirty="0"/>
          </a:p>
        </p:txBody>
      </p:sp>
      <p:sp>
        <p:nvSpPr>
          <p:cNvPr id="4" name="Rectángulo 3"/>
          <p:cNvSpPr/>
          <p:nvPr/>
        </p:nvSpPr>
        <p:spPr>
          <a:xfrm>
            <a:off x="440872" y="2424793"/>
            <a:ext cx="2018212" cy="6270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350" dirty="0"/>
              <a:t>DE HACER</a:t>
            </a:r>
            <a:endParaRPr lang="en-US" sz="1350" dirty="0"/>
          </a:p>
        </p:txBody>
      </p:sp>
      <p:sp>
        <p:nvSpPr>
          <p:cNvPr id="5" name="Rectángulo 4"/>
          <p:cNvSpPr/>
          <p:nvPr/>
        </p:nvSpPr>
        <p:spPr>
          <a:xfrm>
            <a:off x="3455126" y="2424793"/>
            <a:ext cx="2018212" cy="6270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350" dirty="0"/>
              <a:t>NO HACER</a:t>
            </a:r>
            <a:endParaRPr lang="en-US" sz="1350" dirty="0"/>
          </a:p>
        </p:txBody>
      </p:sp>
      <p:sp>
        <p:nvSpPr>
          <p:cNvPr id="6" name="Rectángulo 5"/>
          <p:cNvSpPr/>
          <p:nvPr/>
        </p:nvSpPr>
        <p:spPr>
          <a:xfrm>
            <a:off x="6541383" y="2353085"/>
            <a:ext cx="2018212" cy="6270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350" dirty="0"/>
              <a:t>DAR</a:t>
            </a:r>
            <a:endParaRPr lang="en-US" sz="1350" dirty="0"/>
          </a:p>
        </p:txBody>
      </p:sp>
      <p:sp>
        <p:nvSpPr>
          <p:cNvPr id="7" name="CuadroTexto 6"/>
          <p:cNvSpPr txBox="1"/>
          <p:nvPr/>
        </p:nvSpPr>
        <p:spPr>
          <a:xfrm>
            <a:off x="333103" y="3904162"/>
            <a:ext cx="2508069" cy="923330"/>
          </a:xfrm>
          <a:prstGeom prst="rect">
            <a:avLst/>
          </a:prstGeom>
          <a:noFill/>
        </p:spPr>
        <p:txBody>
          <a:bodyPr wrap="square" rtlCol="0">
            <a:spAutoFit/>
          </a:bodyPr>
          <a:lstStyle/>
          <a:p>
            <a:pPr algn="just"/>
            <a:r>
              <a:rPr lang="es-ES" sz="1350" dirty="0"/>
              <a:t>Son aquellas en que lo que se debe es un hecho o acción positiva que no sea la entrega de la cosa</a:t>
            </a:r>
            <a:endParaRPr lang="en-US" sz="1350" dirty="0"/>
          </a:p>
        </p:txBody>
      </p:sp>
      <p:sp>
        <p:nvSpPr>
          <p:cNvPr id="8" name="CuadroTexto 7"/>
          <p:cNvSpPr txBox="1"/>
          <p:nvPr/>
        </p:nvSpPr>
        <p:spPr>
          <a:xfrm>
            <a:off x="3357155" y="3800287"/>
            <a:ext cx="2116183" cy="1131079"/>
          </a:xfrm>
          <a:prstGeom prst="rect">
            <a:avLst/>
          </a:prstGeom>
          <a:noFill/>
        </p:spPr>
        <p:txBody>
          <a:bodyPr wrap="square" rtlCol="0">
            <a:spAutoFit/>
          </a:bodyPr>
          <a:lstStyle/>
          <a:p>
            <a:pPr algn="just"/>
            <a:r>
              <a:rPr lang="es-ES" sz="1350" dirty="0"/>
              <a:t>es aquella </a:t>
            </a:r>
            <a:r>
              <a:rPr lang="es-ES" sz="1350" b="1" dirty="0"/>
              <a:t>obligación</a:t>
            </a:r>
            <a:r>
              <a:rPr lang="es-ES" sz="1350" dirty="0"/>
              <a:t> en que lo que se debe es una abstención del deudor de realizar algo que de otra forma le sería lícito</a:t>
            </a:r>
            <a:endParaRPr lang="en-US" sz="1350" dirty="0"/>
          </a:p>
        </p:txBody>
      </p:sp>
      <p:sp>
        <p:nvSpPr>
          <p:cNvPr id="9" name="CuadroTexto 8"/>
          <p:cNvSpPr txBox="1"/>
          <p:nvPr/>
        </p:nvSpPr>
        <p:spPr>
          <a:xfrm>
            <a:off x="6541384" y="3708218"/>
            <a:ext cx="2018212" cy="1754326"/>
          </a:xfrm>
          <a:prstGeom prst="rect">
            <a:avLst/>
          </a:prstGeom>
          <a:noFill/>
        </p:spPr>
        <p:txBody>
          <a:bodyPr wrap="square" rtlCol="0">
            <a:spAutoFit/>
          </a:bodyPr>
          <a:lstStyle/>
          <a:p>
            <a:pPr algn="just"/>
            <a:r>
              <a:rPr lang="es-ES" sz="1350" dirty="0"/>
              <a:t>son aquellas en que el objeto de la obligación consiste en transferir el dominio de una cosa, constituir un derecho real o en ella o simplemente entregar su mera tenencia.</a:t>
            </a:r>
            <a:endParaRPr lang="en-US" sz="1350" dirty="0"/>
          </a:p>
        </p:txBody>
      </p:sp>
    </p:spTree>
    <p:extLst>
      <p:ext uri="{BB962C8B-B14F-4D97-AF65-F5344CB8AC3E}">
        <p14:creationId xmlns:p14="http://schemas.microsoft.com/office/powerpoint/2010/main" val="3667533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ChangeArrowheads="1"/>
          </p:cNvSpPr>
          <p:nvPr/>
        </p:nvSpPr>
        <p:spPr bwMode="auto">
          <a:xfrm>
            <a:off x="313508" y="2515876"/>
            <a:ext cx="2576649" cy="2100575"/>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68580" tIns="34290" rIns="68580" bIns="3429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defTabSz="685800"/>
            <a:r>
              <a:rPr lang="en-US" altLang="en-US" sz="1200" b="1" dirty="0">
                <a:solidFill>
                  <a:srgbClr val="333333"/>
                </a:solidFill>
                <a:cs typeface="Arial" panose="020B0604020202020204" pitchFamily="34" charset="0"/>
              </a:rPr>
              <a:t>Obligaciones de DAR:</a:t>
            </a:r>
            <a:endParaRPr lang="en-US" altLang="en-US" sz="1050" dirty="0"/>
          </a:p>
          <a:p>
            <a:pPr algn="just" defTabSz="685800"/>
            <a:r>
              <a:rPr lang="en-US" altLang="en-US" sz="1200" dirty="0">
                <a:solidFill>
                  <a:srgbClr val="333333"/>
                </a:solidFill>
                <a:cs typeface="Arial" panose="020B0604020202020204" pitchFamily="34" charset="0"/>
              </a:rPr>
              <a:t>1) Una Compra-venta de un Automóvil</a:t>
            </a:r>
            <a:endParaRPr lang="en-US" altLang="en-US" sz="1050" dirty="0"/>
          </a:p>
          <a:p>
            <a:pPr algn="just" defTabSz="685800"/>
            <a:r>
              <a:rPr lang="en-US" altLang="en-US" sz="1200" dirty="0">
                <a:solidFill>
                  <a:srgbClr val="333333"/>
                </a:solidFill>
                <a:cs typeface="Arial" panose="020B0604020202020204" pitchFamily="34" charset="0"/>
              </a:rPr>
              <a:t>2) Una Compra-venta de una Computadora</a:t>
            </a:r>
            <a:endParaRPr lang="en-US" altLang="en-US" sz="1050" dirty="0"/>
          </a:p>
          <a:p>
            <a:pPr algn="just" defTabSz="685800"/>
            <a:r>
              <a:rPr lang="en-US" altLang="en-US" sz="1200" dirty="0">
                <a:solidFill>
                  <a:srgbClr val="333333"/>
                </a:solidFill>
                <a:cs typeface="Arial" panose="020B0604020202020204" pitchFamily="34" charset="0"/>
              </a:rPr>
              <a:t>3) Una Compra-venta de un Terreno</a:t>
            </a:r>
            <a:endParaRPr lang="en-US" altLang="en-US" sz="1050" dirty="0"/>
          </a:p>
          <a:p>
            <a:pPr algn="just" defTabSz="685800"/>
            <a:r>
              <a:rPr lang="en-US" altLang="en-US" sz="1200" dirty="0">
                <a:solidFill>
                  <a:srgbClr val="333333"/>
                </a:solidFill>
                <a:cs typeface="Arial" panose="020B0604020202020204" pitchFamily="34" charset="0"/>
              </a:rPr>
              <a:t>4) Una Compra-venta de un DVD</a:t>
            </a:r>
            <a:endParaRPr lang="en-US" altLang="en-US" sz="1050" dirty="0"/>
          </a:p>
          <a:p>
            <a:pPr algn="just" defTabSz="685800"/>
            <a:r>
              <a:rPr lang="en-US" altLang="en-US" sz="1200" dirty="0">
                <a:solidFill>
                  <a:srgbClr val="333333"/>
                </a:solidFill>
                <a:cs typeface="Arial" panose="020B0604020202020204" pitchFamily="34" charset="0"/>
              </a:rPr>
              <a:t>5) Una Compra-venta de un Barco</a:t>
            </a:r>
            <a:endParaRPr lang="en-US" altLang="en-US" sz="1050" dirty="0"/>
          </a:p>
          <a:p>
            <a:pPr algn="just" defTabSz="685800"/>
            <a:r>
              <a:rPr lang="en-US" altLang="en-US" sz="1200" dirty="0">
                <a:solidFill>
                  <a:srgbClr val="333333"/>
                </a:solidFill>
                <a:cs typeface="Arial" panose="020B0604020202020204" pitchFamily="34" charset="0"/>
              </a:rPr>
              <a:t>6) Una Compra-venta de un Televisor</a:t>
            </a:r>
            <a:endParaRPr lang="en-US" altLang="en-US" sz="1050" dirty="0"/>
          </a:p>
          <a:p>
            <a:pPr algn="just" defTabSz="685800"/>
            <a:r>
              <a:rPr lang="en-US" altLang="en-US" sz="1200" dirty="0">
                <a:solidFill>
                  <a:srgbClr val="333333"/>
                </a:solidFill>
                <a:cs typeface="Arial" panose="020B0604020202020204" pitchFamily="34" charset="0"/>
              </a:rPr>
              <a:t>7) Una Venta de Ropa.</a:t>
            </a:r>
            <a:endParaRPr lang="en-US" altLang="en-US" dirty="0"/>
          </a:p>
        </p:txBody>
      </p:sp>
      <p:sp>
        <p:nvSpPr>
          <p:cNvPr id="9" name="Rectangle 4"/>
          <p:cNvSpPr>
            <a:spLocks noChangeArrowheads="1"/>
          </p:cNvSpPr>
          <p:nvPr/>
        </p:nvSpPr>
        <p:spPr bwMode="auto">
          <a:xfrm>
            <a:off x="3027318" y="2663767"/>
            <a:ext cx="2263139" cy="1569660"/>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68580" tIns="34290" rIns="68580" bIns="3429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defTabSz="685800"/>
            <a:r>
              <a:rPr lang="en-US" altLang="en-US" sz="1200" b="1" dirty="0">
                <a:solidFill>
                  <a:srgbClr val="333333"/>
                </a:solidFill>
                <a:cs typeface="Arial" panose="020B0604020202020204" pitchFamily="34" charset="0"/>
              </a:rPr>
              <a:t>Obligaciones de HACER:</a:t>
            </a:r>
            <a:endParaRPr lang="en-US" altLang="en-US" sz="1050" dirty="0"/>
          </a:p>
          <a:p>
            <a:pPr algn="just" defTabSz="685800"/>
            <a:r>
              <a:rPr lang="en-US" altLang="en-US" sz="1200" dirty="0">
                <a:solidFill>
                  <a:srgbClr val="333333"/>
                </a:solidFill>
                <a:cs typeface="Arial" panose="020B0604020202020204" pitchFamily="34" charset="0"/>
              </a:rPr>
              <a:t>1) Un Contrato de Individual de Trabuco por tiempo indefinido</a:t>
            </a:r>
            <a:endParaRPr lang="en-US" altLang="en-US" sz="1050" dirty="0"/>
          </a:p>
          <a:p>
            <a:pPr algn="just" defTabSz="685800"/>
            <a:r>
              <a:rPr lang="en-US" altLang="en-US" sz="1200" dirty="0">
                <a:solidFill>
                  <a:srgbClr val="333333"/>
                </a:solidFill>
                <a:cs typeface="Arial" panose="020B0604020202020204" pitchFamily="34" charset="0"/>
              </a:rPr>
              <a:t>2) Un Contrato Prestación de Servicios profesionales.</a:t>
            </a:r>
            <a:endParaRPr lang="en-US" altLang="en-US" sz="1050" dirty="0"/>
          </a:p>
          <a:p>
            <a:pPr algn="just" defTabSz="685800"/>
            <a:r>
              <a:rPr lang="en-US" altLang="en-US" sz="1200" dirty="0">
                <a:solidFill>
                  <a:srgbClr val="333333"/>
                </a:solidFill>
                <a:cs typeface="Arial" panose="020B0604020202020204" pitchFamily="34" charset="0"/>
              </a:rPr>
              <a:t>3) Un Contrato para Impartir Cátedra en una Universidad</a:t>
            </a:r>
            <a:endParaRPr lang="en-US" altLang="en-US" sz="1050" dirty="0"/>
          </a:p>
          <a:p>
            <a:pPr algn="just" defTabSz="685800"/>
            <a:endParaRPr lang="en-US" altLang="en-US" sz="1350" dirty="0"/>
          </a:p>
        </p:txBody>
      </p:sp>
      <p:sp>
        <p:nvSpPr>
          <p:cNvPr id="12" name="Rectangle 6"/>
          <p:cNvSpPr>
            <a:spLocks noChangeArrowheads="1"/>
          </p:cNvSpPr>
          <p:nvPr/>
        </p:nvSpPr>
        <p:spPr bwMode="auto">
          <a:xfrm>
            <a:off x="5545182" y="2458895"/>
            <a:ext cx="2870564" cy="2285241"/>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68580" tIns="34290" rIns="68580" bIns="3429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defTabSz="685800"/>
            <a:r>
              <a:rPr lang="en-US" altLang="en-US" sz="1200" b="1" dirty="0">
                <a:solidFill>
                  <a:srgbClr val="333333"/>
                </a:solidFill>
                <a:cs typeface="Arial" panose="020B0604020202020204" pitchFamily="34" charset="0"/>
              </a:rPr>
              <a:t>Obligaciones de NO HACER:</a:t>
            </a:r>
            <a:endParaRPr lang="en-US" altLang="en-US" sz="1050" dirty="0"/>
          </a:p>
          <a:p>
            <a:pPr algn="just" defTabSz="685800"/>
            <a:r>
              <a:rPr lang="en-US" altLang="en-US" sz="1200" dirty="0">
                <a:solidFill>
                  <a:srgbClr val="333333"/>
                </a:solidFill>
                <a:cs typeface="Arial" panose="020B0604020202020204" pitchFamily="34" charset="0"/>
              </a:rPr>
              <a:t>1) Orden de restricción</a:t>
            </a:r>
            <a:endParaRPr lang="en-US" altLang="en-US" sz="1050" dirty="0"/>
          </a:p>
          <a:p>
            <a:pPr algn="just" defTabSz="685800"/>
            <a:r>
              <a:rPr lang="en-US" altLang="en-US" sz="1200" dirty="0">
                <a:solidFill>
                  <a:srgbClr val="333333"/>
                </a:solidFill>
                <a:cs typeface="Arial" panose="020B0604020202020204" pitchFamily="34" charset="0"/>
              </a:rPr>
              <a:t>2) Prohibición de fumar en determinados sitios</a:t>
            </a:r>
            <a:endParaRPr lang="en-US" altLang="en-US" sz="1050" dirty="0"/>
          </a:p>
          <a:p>
            <a:pPr algn="just" defTabSz="685800"/>
            <a:r>
              <a:rPr lang="en-US" altLang="en-US" sz="1200" dirty="0">
                <a:solidFill>
                  <a:srgbClr val="333333"/>
                </a:solidFill>
                <a:cs typeface="Arial" panose="020B0604020202020204" pitchFamily="34" charset="0"/>
              </a:rPr>
              <a:t>3) Prohibición de venta de licor a menores de edad</a:t>
            </a:r>
            <a:endParaRPr lang="en-US" altLang="en-US" sz="1050" dirty="0"/>
          </a:p>
          <a:p>
            <a:pPr algn="just" defTabSz="685800"/>
            <a:r>
              <a:rPr lang="en-US" altLang="en-US" sz="1200" dirty="0">
                <a:solidFill>
                  <a:srgbClr val="333333"/>
                </a:solidFill>
                <a:cs typeface="Arial" panose="020B0604020202020204" pitchFamily="34" charset="0"/>
              </a:rPr>
              <a:t>4) Prohibición para estacionarse en zona roja</a:t>
            </a:r>
            <a:endParaRPr lang="en-US" altLang="en-US" sz="1050" dirty="0"/>
          </a:p>
          <a:p>
            <a:pPr algn="just" defTabSz="685800"/>
            <a:r>
              <a:rPr lang="en-US" altLang="en-US" sz="1200" dirty="0">
                <a:solidFill>
                  <a:srgbClr val="333333"/>
                </a:solidFill>
                <a:cs typeface="Arial" panose="020B0604020202020204" pitchFamily="34" charset="0"/>
              </a:rPr>
              <a:t>5) Prohibición de Armas Químicas</a:t>
            </a:r>
            <a:endParaRPr lang="en-US" altLang="en-US" sz="1050" dirty="0"/>
          </a:p>
          <a:p>
            <a:pPr algn="just" defTabSz="685800"/>
            <a:r>
              <a:rPr lang="en-US" altLang="en-US" sz="1200" dirty="0">
                <a:solidFill>
                  <a:srgbClr val="333333"/>
                </a:solidFill>
                <a:cs typeface="Arial" panose="020B0604020202020204" pitchFamily="34" charset="0"/>
              </a:rPr>
              <a:t>6) Cancelación de permiso de venta</a:t>
            </a:r>
            <a:endParaRPr lang="en-US" altLang="en-US" sz="1050" dirty="0"/>
          </a:p>
          <a:p>
            <a:pPr algn="just" defTabSz="685800"/>
            <a:r>
              <a:rPr lang="en-US" altLang="en-US" sz="1200" dirty="0">
                <a:solidFill>
                  <a:srgbClr val="333333"/>
                </a:solidFill>
                <a:cs typeface="Arial" panose="020B0604020202020204" pitchFamily="34" charset="0"/>
              </a:rPr>
              <a:t>7) Cancelación anticipada de préstamo hipotecario</a:t>
            </a:r>
            <a:r>
              <a:rPr lang="en-US" altLang="en-US" sz="900" dirty="0">
                <a:solidFill>
                  <a:srgbClr val="333333"/>
                </a:solidFill>
                <a:cs typeface="Arial" panose="020B0604020202020204" pitchFamily="34" charset="0"/>
              </a:rPr>
              <a:t>.</a:t>
            </a:r>
            <a:endParaRPr lang="en-US" altLang="en-US" sz="1350" dirty="0"/>
          </a:p>
        </p:txBody>
      </p:sp>
      <p:sp>
        <p:nvSpPr>
          <p:cNvPr id="13" name="CuadroTexto 12"/>
          <p:cNvSpPr txBox="1"/>
          <p:nvPr/>
        </p:nvSpPr>
        <p:spPr>
          <a:xfrm>
            <a:off x="1851660" y="1454876"/>
            <a:ext cx="5025935" cy="461665"/>
          </a:xfrm>
          <a:prstGeom prst="rect">
            <a:avLst/>
          </a:prstGeom>
          <a:noFill/>
        </p:spPr>
        <p:txBody>
          <a:bodyPr wrap="square" rtlCol="0">
            <a:spAutoFit/>
          </a:bodyPr>
          <a:lstStyle/>
          <a:p>
            <a:pPr algn="ctr"/>
            <a:r>
              <a:rPr lang="es-ES" sz="2400" dirty="0">
                <a:solidFill>
                  <a:schemeClr val="bg1"/>
                </a:solidFill>
              </a:rPr>
              <a:t>EJEMPLOS</a:t>
            </a:r>
            <a:endParaRPr lang="en-US" sz="2400" dirty="0">
              <a:solidFill>
                <a:schemeClr val="bg1"/>
              </a:solidFill>
            </a:endParaRPr>
          </a:p>
        </p:txBody>
      </p:sp>
    </p:spTree>
    <p:extLst>
      <p:ext uri="{BB962C8B-B14F-4D97-AF65-F5344CB8AC3E}">
        <p14:creationId xmlns:p14="http://schemas.microsoft.com/office/powerpoint/2010/main" val="1128312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type="subTitle" idx="1"/>
          </p:nvPr>
        </p:nvSpPr>
        <p:spPr>
          <a:xfrm>
            <a:off x="304800" y="381000"/>
            <a:ext cx="8534400" cy="6096000"/>
          </a:xfrm>
        </p:spPr>
        <p:txBody>
          <a:bodyPr/>
          <a:lstStyle/>
          <a:p>
            <a:pPr marL="609600" indent="-609600" algn="just">
              <a:spcBef>
                <a:spcPct val="0"/>
              </a:spcBef>
              <a:buClrTx/>
              <a:buSzTx/>
              <a:buFont typeface="Times New Roman" pitchFamily="18" charset="0"/>
              <a:buAutoNum type="alphaLcParenR" startAt="4"/>
            </a:pPr>
            <a:r>
              <a:rPr lang="es-MX" b="1" dirty="0">
                <a:solidFill>
                  <a:schemeClr val="tx1"/>
                </a:solidFill>
              </a:rPr>
              <a:t>CAUSA</a:t>
            </a:r>
          </a:p>
          <a:p>
            <a:pPr marL="609600" indent="-609600" algn="just">
              <a:spcBef>
                <a:spcPct val="0"/>
              </a:spcBef>
              <a:buClrTx/>
              <a:buSzTx/>
              <a:buFont typeface="Wingdings" pitchFamily="2" charset="2"/>
              <a:buChar char="q"/>
            </a:pPr>
            <a:r>
              <a:rPr lang="es-MX" b="1" dirty="0">
                <a:solidFill>
                  <a:schemeClr val="tx1"/>
                </a:solidFill>
              </a:rPr>
              <a:t>Motivación que tiene una persona para realizar el negocio jurídico </a:t>
            </a:r>
          </a:p>
          <a:p>
            <a:pPr marL="609600" indent="-609600" algn="just">
              <a:spcBef>
                <a:spcPct val="0"/>
              </a:spcBef>
              <a:buClrTx/>
              <a:buSzTx/>
              <a:buFont typeface="Wingdings" pitchFamily="2" charset="2"/>
              <a:buChar char="q"/>
            </a:pPr>
            <a:r>
              <a:rPr lang="es-MX" b="1" dirty="0">
                <a:solidFill>
                  <a:schemeClr val="tx1"/>
                </a:solidFill>
              </a:rPr>
              <a:t>Deben de estar de acuerdo a la ley no exista fraude.</a:t>
            </a:r>
          </a:p>
          <a:p>
            <a:pPr marL="609600" indent="-609600" algn="just">
              <a:spcBef>
                <a:spcPct val="0"/>
              </a:spcBef>
              <a:buClrTx/>
              <a:buSzTx/>
              <a:buFont typeface="Times New Roman" pitchFamily="18" charset="0"/>
              <a:buNone/>
            </a:pPr>
            <a:endParaRPr lang="es-MX" b="1" dirty="0">
              <a:solidFill>
                <a:schemeClr val="tx1"/>
              </a:solidFill>
            </a:endParaRPr>
          </a:p>
          <a:p>
            <a:pPr marL="609600" indent="-609600" algn="just">
              <a:spcBef>
                <a:spcPct val="0"/>
              </a:spcBef>
              <a:buClrTx/>
              <a:buSzTx/>
              <a:buFont typeface="Times New Roman" pitchFamily="18" charset="0"/>
              <a:buAutoNum type="alphaLcParenR" startAt="5"/>
            </a:pPr>
            <a:r>
              <a:rPr lang="es-MX" b="1" dirty="0">
                <a:solidFill>
                  <a:schemeClr val="tx1"/>
                </a:solidFill>
              </a:rPr>
              <a:t>FORMA  </a:t>
            </a:r>
          </a:p>
          <a:p>
            <a:pPr marL="609600" indent="-609600" algn="just">
              <a:spcBef>
                <a:spcPct val="0"/>
              </a:spcBef>
              <a:buClrTx/>
              <a:buSzTx/>
              <a:buFont typeface="Wingdings" pitchFamily="2" charset="2"/>
              <a:buChar char="q"/>
            </a:pPr>
            <a:r>
              <a:rPr lang="es-MX" b="1" dirty="0">
                <a:solidFill>
                  <a:schemeClr val="tx1"/>
                </a:solidFill>
              </a:rPr>
              <a:t>Aquellos requisitos a los que debe sujetarse la relación contractual</a:t>
            </a:r>
          </a:p>
          <a:p>
            <a:pPr marL="609600" indent="-609600" algn="just">
              <a:spcBef>
                <a:spcPct val="0"/>
              </a:spcBef>
              <a:buClrTx/>
              <a:buSzTx/>
              <a:buFont typeface="Wingdings" pitchFamily="2" charset="2"/>
              <a:buChar char="q"/>
            </a:pPr>
            <a:r>
              <a:rPr lang="es-MX" b="1" dirty="0">
                <a:solidFill>
                  <a:schemeClr val="tx1"/>
                </a:solidFill>
              </a:rPr>
              <a:t>El molde del contrato</a:t>
            </a:r>
          </a:p>
          <a:p>
            <a:pPr marL="609600" indent="-609600" algn="just">
              <a:spcBef>
                <a:spcPct val="0"/>
              </a:spcBef>
              <a:buClrTx/>
              <a:buSzTx/>
              <a:buFont typeface="Times New Roman" pitchFamily="18" charset="0"/>
              <a:buNone/>
            </a:pPr>
            <a:endParaRPr lang="es-MX" b="1" dirty="0">
              <a:solidFill>
                <a:schemeClr val="tx1"/>
              </a:solidFill>
            </a:endParaRPr>
          </a:p>
          <a:p>
            <a:pPr marL="609600" indent="-609600" algn="just">
              <a:spcBef>
                <a:spcPct val="0"/>
              </a:spcBef>
              <a:buClrTx/>
              <a:buSzTx/>
              <a:buFont typeface="Times New Roman" pitchFamily="18" charset="0"/>
              <a:buNone/>
            </a:pPr>
            <a:endParaRPr lang="es-MX" b="1" dirty="0">
              <a:solidFill>
                <a:schemeClr val="tx1"/>
              </a:solidFill>
            </a:endParaRPr>
          </a:p>
        </p:txBody>
      </p:sp>
      <p:pic>
        <p:nvPicPr>
          <p:cNvPr id="4" name="Picture 2" descr="http://t0.gstatic.com/images?q=tbn:U81QVOUmGeT-WM:http://elproyectomatriz.files.wordpress.com/2008/08/contrato.jpg">
            <a:hlinkClick r:id="rId4"/>
          </p:cNvPr>
          <p:cNvPicPr>
            <a:picLocks noChangeAspect="1" noChangeArrowheads="1"/>
          </p:cNvPicPr>
          <p:nvPr/>
        </p:nvPicPr>
        <p:blipFill>
          <a:blip r:embed="rId5" cstate="print"/>
          <a:srcRect/>
          <a:stretch>
            <a:fillRect/>
          </a:stretch>
        </p:blipFill>
        <p:spPr bwMode="auto">
          <a:xfrm>
            <a:off x="6084168" y="4509120"/>
            <a:ext cx="2831232" cy="2348880"/>
          </a:xfrm>
          <a:prstGeom prst="rect">
            <a:avLst/>
          </a:prstGeom>
          <a:noFill/>
        </p:spPr>
      </p:pic>
    </p:spTree>
    <p:custDataLst>
      <p:tags r:id="rId1"/>
    </p:custDataLst>
    <p:extLst>
      <p:ext uri="{BB962C8B-B14F-4D97-AF65-F5344CB8AC3E}">
        <p14:creationId xmlns:p14="http://schemas.microsoft.com/office/powerpoint/2010/main" val="33867006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dissolve">
                                      <p:cBhvr>
                                        <p:cTn id="7" dur="500"/>
                                        <p:tgtEl>
                                          <p:spTgt spid="18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type="subTitle" idx="1"/>
          </p:nvPr>
        </p:nvSpPr>
        <p:spPr>
          <a:xfrm>
            <a:off x="228600" y="381000"/>
            <a:ext cx="8686800" cy="6096000"/>
          </a:xfrm>
        </p:spPr>
        <p:txBody>
          <a:bodyPr>
            <a:normAutofit lnSpcReduction="10000"/>
          </a:bodyPr>
          <a:lstStyle/>
          <a:p>
            <a:pPr marL="609600" indent="-609600" algn="ctr" eaLnBrk="1" hangingPunct="1"/>
            <a:r>
              <a:rPr lang="es-MX" sz="2800" b="1" dirty="0">
                <a:solidFill>
                  <a:schemeClr val="tx1"/>
                </a:solidFill>
                <a:latin typeface="Agency FB" pitchFamily="34" charset="0"/>
              </a:rPr>
              <a:t>ELEMENTOS ACCIDENTALES</a:t>
            </a:r>
          </a:p>
          <a:p>
            <a:pPr marL="609600" indent="-609600" algn="just" eaLnBrk="1" hangingPunct="1">
              <a:buFont typeface="Times New Roman" pitchFamily="18" charset="0"/>
              <a:buAutoNum type="alphaUcPeriod"/>
            </a:pPr>
            <a:r>
              <a:rPr lang="es-MX" sz="2800" b="1" dirty="0">
                <a:solidFill>
                  <a:schemeClr val="tx1"/>
                </a:solidFill>
                <a:latin typeface="Agency FB" pitchFamily="34" charset="0"/>
              </a:rPr>
              <a:t>CONDICION: Acontecimiento futuro de realización incierta, si de tal depende que entre en vigor un negocio jurídico.</a:t>
            </a:r>
          </a:p>
          <a:p>
            <a:pPr marL="609600" indent="-609600" algn="just" eaLnBrk="1" hangingPunct="1">
              <a:buFont typeface="Wingdings" pitchFamily="2" charset="2"/>
              <a:buChar char="v"/>
            </a:pPr>
            <a:r>
              <a:rPr lang="es-MX" sz="2800" b="1" dirty="0">
                <a:solidFill>
                  <a:schemeClr val="tx1"/>
                </a:solidFill>
                <a:latin typeface="Agency FB" pitchFamily="34" charset="0"/>
              </a:rPr>
              <a:t>Potestativa</a:t>
            </a:r>
          </a:p>
          <a:p>
            <a:pPr marL="609600" indent="-609600" algn="just" eaLnBrk="1" hangingPunct="1">
              <a:buFont typeface="Wingdings" pitchFamily="2" charset="2"/>
              <a:buChar char="v"/>
            </a:pPr>
            <a:r>
              <a:rPr lang="es-MX" sz="2800" b="1" dirty="0">
                <a:solidFill>
                  <a:schemeClr val="tx1"/>
                </a:solidFill>
                <a:latin typeface="Agency FB" pitchFamily="34" charset="0"/>
              </a:rPr>
              <a:t>Casual </a:t>
            </a:r>
          </a:p>
          <a:p>
            <a:pPr marL="609600" indent="-609600" algn="just" eaLnBrk="1" hangingPunct="1">
              <a:buFont typeface="Wingdings" pitchFamily="2" charset="2"/>
              <a:buChar char="v"/>
            </a:pPr>
            <a:r>
              <a:rPr lang="es-MX" sz="2800" b="1" dirty="0">
                <a:solidFill>
                  <a:schemeClr val="tx1"/>
                </a:solidFill>
                <a:latin typeface="Agency FB" pitchFamily="34" charset="0"/>
              </a:rPr>
              <a:t>Mixta</a:t>
            </a:r>
          </a:p>
          <a:p>
            <a:pPr marL="609600" indent="-609600" algn="just" eaLnBrk="1" hangingPunct="1">
              <a:buFont typeface="Times New Roman" pitchFamily="18" charset="0"/>
              <a:buAutoNum type="alphaUcPeriod" startAt="2"/>
            </a:pPr>
            <a:r>
              <a:rPr lang="es-MX" sz="2800" b="1" dirty="0">
                <a:solidFill>
                  <a:schemeClr val="tx1"/>
                </a:solidFill>
                <a:latin typeface="Agency FB" pitchFamily="34" charset="0"/>
              </a:rPr>
              <a:t>TERMINO: Acontecimiento futuro de realización cierta del cual depende la entrada en vigor o la cancelación de un negocio jurídico.</a:t>
            </a:r>
          </a:p>
          <a:p>
            <a:pPr marL="609600" indent="-609600" algn="just" eaLnBrk="1" hangingPunct="1">
              <a:buFont typeface="Times New Roman" pitchFamily="18" charset="0"/>
              <a:buAutoNum type="alphaUcPeriod" startAt="3"/>
            </a:pPr>
            <a:r>
              <a:rPr lang="es-MX" sz="2800" b="1" dirty="0">
                <a:solidFill>
                  <a:schemeClr val="tx1"/>
                </a:solidFill>
                <a:latin typeface="Agency FB" pitchFamily="34" charset="0"/>
              </a:rPr>
              <a:t>MODO O CARGA : Gravamen impuesto a una persona en un acto de liberalidad en una donación, legado o manumisión. </a:t>
            </a:r>
          </a:p>
          <a:p>
            <a:pPr marL="609600" indent="-609600" eaLnBrk="1" hangingPunct="1"/>
            <a:endParaRPr lang="es-MX" sz="2800" b="1" dirty="0">
              <a:solidFill>
                <a:schemeClr val="tx1"/>
              </a:solidFill>
              <a:latin typeface="Agency FB" pitchFamily="34" charset="0"/>
            </a:endParaRPr>
          </a:p>
        </p:txBody>
      </p:sp>
    </p:spTree>
    <p:custDataLst>
      <p:tags r:id="rId1"/>
    </p:custDataLst>
    <p:extLst>
      <p:ext uri="{BB962C8B-B14F-4D97-AF65-F5344CB8AC3E}">
        <p14:creationId xmlns:p14="http://schemas.microsoft.com/office/powerpoint/2010/main" val="3496140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dissolve">
                                      <p:cBhvr>
                                        <p:cTn id="7"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1526" y="1022332"/>
            <a:ext cx="5797296" cy="891540"/>
          </a:xfrm>
        </p:spPr>
        <p:txBody>
          <a:bodyPr>
            <a:normAutofit fontScale="90000"/>
          </a:bodyPr>
          <a:lstStyle/>
          <a:p>
            <a:r>
              <a:rPr lang="es-ES" dirty="0"/>
              <a:t>Clasificación de los contratos</a:t>
            </a:r>
            <a:endParaRPr lang="en-US" dirty="0"/>
          </a:p>
        </p:txBody>
      </p:sp>
      <p:sp>
        <p:nvSpPr>
          <p:cNvPr id="4" name="CuadroTexto 3"/>
          <p:cNvSpPr txBox="1"/>
          <p:nvPr/>
        </p:nvSpPr>
        <p:spPr>
          <a:xfrm>
            <a:off x="1077686" y="2111285"/>
            <a:ext cx="7122523" cy="3104696"/>
          </a:xfrm>
          <a:prstGeom prst="rect">
            <a:avLst/>
          </a:prstGeom>
          <a:noFill/>
        </p:spPr>
        <p:txBody>
          <a:bodyPr wrap="square" rtlCol="0">
            <a:spAutoFit/>
          </a:bodyPr>
          <a:lstStyle/>
          <a:p>
            <a:pPr marL="214313" indent="-214313" algn="just">
              <a:lnSpc>
                <a:spcPct val="150000"/>
              </a:lnSpc>
              <a:buFont typeface="Arial" panose="020B0604020202020204" pitchFamily="34" charset="0"/>
              <a:buChar char="•"/>
            </a:pPr>
            <a:r>
              <a:rPr lang="es-MX" sz="1350" b="1" dirty="0"/>
              <a:t>CONTRATOS PREPARATORIOS</a:t>
            </a:r>
            <a:r>
              <a:rPr lang="es-MX" sz="1350" dirty="0"/>
              <a:t>.: La promesa de contrato</a:t>
            </a:r>
            <a:endParaRPr lang="en-US" sz="1350" dirty="0"/>
          </a:p>
          <a:p>
            <a:pPr marL="214313" indent="-214313" algn="just">
              <a:lnSpc>
                <a:spcPct val="150000"/>
              </a:lnSpc>
              <a:buFont typeface="Arial" panose="020B0604020202020204" pitchFamily="34" charset="0"/>
              <a:buChar char="•"/>
            </a:pPr>
            <a:r>
              <a:rPr lang="es-MX" sz="1350" b="1" dirty="0"/>
              <a:t>CONTRATOS TRASLATIVOS DE DOMINIO</a:t>
            </a:r>
            <a:r>
              <a:rPr lang="es-MX" sz="1350" dirty="0"/>
              <a:t>: Compraventa, permuta, donación y mutuo</a:t>
            </a:r>
            <a:endParaRPr lang="en-US" sz="1350" dirty="0"/>
          </a:p>
          <a:p>
            <a:pPr marL="214313" indent="-214313" algn="just">
              <a:lnSpc>
                <a:spcPct val="150000"/>
              </a:lnSpc>
              <a:buFont typeface="Arial" panose="020B0604020202020204" pitchFamily="34" charset="0"/>
              <a:buChar char="•"/>
            </a:pPr>
            <a:r>
              <a:rPr lang="es-MX" sz="1350" b="1" dirty="0"/>
              <a:t>CONTRATOS TRASLATIVOS DE USO Y DISFRUTE</a:t>
            </a:r>
            <a:r>
              <a:rPr lang="es-MX" sz="1350" dirty="0"/>
              <a:t>: Arrendamiento, subarrendamiento y comodato</a:t>
            </a:r>
            <a:endParaRPr lang="en-US" sz="1350" dirty="0"/>
          </a:p>
          <a:p>
            <a:pPr marL="214313" indent="-214313" algn="just">
              <a:lnSpc>
                <a:spcPct val="150000"/>
              </a:lnSpc>
              <a:buFont typeface="Arial" panose="020B0604020202020204" pitchFamily="34" charset="0"/>
              <a:buChar char="•"/>
            </a:pPr>
            <a:r>
              <a:rPr lang="es-MX" sz="1350" b="1" dirty="0"/>
              <a:t>CONTRATOS DE PRESTACION DE SERVICIOS</a:t>
            </a:r>
            <a:r>
              <a:rPr lang="es-MX" sz="1350" dirty="0"/>
              <a:t> : Deposito, Mandato, Servicios Profesionales , Obra a precio alzado, Trasporte, Hospedaje</a:t>
            </a:r>
            <a:endParaRPr lang="en-US" sz="1350" dirty="0"/>
          </a:p>
          <a:p>
            <a:pPr marL="214313" indent="-214313" algn="just">
              <a:lnSpc>
                <a:spcPct val="150000"/>
              </a:lnSpc>
              <a:buFont typeface="Arial" panose="020B0604020202020204" pitchFamily="34" charset="0"/>
              <a:buChar char="•"/>
            </a:pPr>
            <a:r>
              <a:rPr lang="es-MX" sz="1350" b="1" dirty="0"/>
              <a:t>CONTRATOS DE REALIZACION DE UN FIN EN COMUN</a:t>
            </a:r>
            <a:r>
              <a:rPr lang="es-MX" sz="1350" dirty="0"/>
              <a:t>: Asociacion, Sociedad, Aparcería agrícola y de ganados.</a:t>
            </a:r>
            <a:endParaRPr lang="en-US" sz="1350" dirty="0"/>
          </a:p>
          <a:p>
            <a:pPr marL="214313" indent="-214313" algn="just">
              <a:lnSpc>
                <a:spcPct val="150000"/>
              </a:lnSpc>
              <a:buFont typeface="Arial" panose="020B0604020202020204" pitchFamily="34" charset="0"/>
              <a:buChar char="•"/>
            </a:pPr>
            <a:r>
              <a:rPr lang="es-MX" sz="1350" b="1" dirty="0"/>
              <a:t>CONSTRATOS ALEATORIOS</a:t>
            </a:r>
            <a:r>
              <a:rPr lang="es-MX" sz="1350" dirty="0"/>
              <a:t>: Juego y apuesta, renta vitalicia y compra de esperanza.</a:t>
            </a:r>
            <a:endParaRPr lang="en-US" sz="1350" dirty="0"/>
          </a:p>
          <a:p>
            <a:pPr marL="214313" indent="-214313" algn="just">
              <a:lnSpc>
                <a:spcPct val="150000"/>
              </a:lnSpc>
              <a:buFont typeface="Arial" panose="020B0604020202020204" pitchFamily="34" charset="0"/>
              <a:buChar char="•"/>
            </a:pPr>
            <a:r>
              <a:rPr lang="es-MX" sz="1350" b="1" dirty="0"/>
              <a:t>CONTRATOS DE GARANTIA</a:t>
            </a:r>
            <a:r>
              <a:rPr lang="es-MX" sz="1350" dirty="0"/>
              <a:t>: Fianza, prenda e hipoteca. </a:t>
            </a:r>
            <a:endParaRPr lang="en-US" sz="1350" dirty="0"/>
          </a:p>
          <a:p>
            <a:endParaRPr lang="en-US" sz="1350" dirty="0"/>
          </a:p>
        </p:txBody>
      </p:sp>
    </p:spTree>
    <p:extLst>
      <p:ext uri="{BB962C8B-B14F-4D97-AF65-F5344CB8AC3E}">
        <p14:creationId xmlns:p14="http://schemas.microsoft.com/office/powerpoint/2010/main" val="4033732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863417"/>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Tema: Los Contratos  </a:t>
            </a:r>
          </a:p>
          <a:p>
            <a:pPr algn="just"/>
            <a:endParaRPr lang="es-MX" sz="2800" b="1" dirty="0">
              <a:solidFill>
                <a:prstClr val="black"/>
              </a:solidFill>
              <a:latin typeface="Arial" pitchFamily="34" charset="0"/>
              <a:cs typeface="Arial" pitchFamily="34" charset="0"/>
            </a:endParaRPr>
          </a:p>
          <a:p>
            <a:pPr algn="just"/>
            <a:r>
              <a:rPr lang="es-MX" sz="2800" b="1" dirty="0">
                <a:solidFill>
                  <a:prstClr val="black"/>
                </a:solidFill>
                <a:latin typeface="Arial" pitchFamily="34" charset="0"/>
                <a:cs typeface="Arial" pitchFamily="34" charset="0"/>
              </a:rPr>
              <a:t>Resumen: Una de las fuentes de las obligaciones es el Contrato, entendido este como el acuerdo de voluntades para crear una o varias obligaciones, peor para que este acuerdo de voluntades tenga validez jurídica es necesario que este sancionado por el legislador mediante una acción determinada.</a:t>
            </a:r>
          </a:p>
          <a:p>
            <a:pPr algn="just"/>
            <a:r>
              <a:rPr lang="es-MX" sz="2800" b="1" dirty="0">
                <a:solidFill>
                  <a:prstClr val="black"/>
                </a:solidFill>
                <a:latin typeface="Arial" pitchFamily="34" charset="0"/>
                <a:cs typeface="Arial" pitchFamily="34" charset="0"/>
              </a:rPr>
              <a:t>Así vamos a encontrar que los diversos contratos que existen  tienen en común una serie de elementos   generales o esenciales in los cuales no podríamos hablar de  uno u otro contrato.  </a:t>
            </a:r>
          </a:p>
          <a:p>
            <a:pPr algn="just"/>
            <a:endParaRPr lang="es-MX" sz="2800" b="1" dirty="0">
              <a:solidFill>
                <a:prstClr val="black"/>
              </a:solidFill>
              <a:latin typeface="Arial" pitchFamily="34" charset="0"/>
              <a:cs typeface="Arial" pitchFamily="34" charset="0"/>
            </a:endParaRPr>
          </a:p>
          <a:p>
            <a:pPr algn="just"/>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220911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179512" y="188640"/>
          <a:ext cx="9141126" cy="6583163"/>
        </p:xfrm>
        <a:graphic>
          <a:graphicData uri="http://schemas.openxmlformats.org/drawingml/2006/table">
            <a:tbl>
              <a:tblPr firstRow="1" bandRow="1">
                <a:tableStyleId>{00A15C55-8517-42AA-B614-E9B94910E393}</a:tableStyleId>
              </a:tblPr>
              <a:tblGrid>
                <a:gridCol w="3332480">
                  <a:extLst>
                    <a:ext uri="{9D8B030D-6E8A-4147-A177-3AD203B41FA5}">
                      <a16:colId xmlns:a16="http://schemas.microsoft.com/office/drawing/2014/main" val="20000"/>
                    </a:ext>
                  </a:extLst>
                </a:gridCol>
                <a:gridCol w="2904323">
                  <a:extLst>
                    <a:ext uri="{9D8B030D-6E8A-4147-A177-3AD203B41FA5}">
                      <a16:colId xmlns:a16="http://schemas.microsoft.com/office/drawing/2014/main" val="20001"/>
                    </a:ext>
                  </a:extLst>
                </a:gridCol>
                <a:gridCol w="2904323">
                  <a:extLst>
                    <a:ext uri="{9D8B030D-6E8A-4147-A177-3AD203B41FA5}">
                      <a16:colId xmlns:a16="http://schemas.microsoft.com/office/drawing/2014/main" val="20002"/>
                    </a:ext>
                  </a:extLst>
                </a:gridCol>
              </a:tblGrid>
              <a:tr h="591488">
                <a:tc>
                  <a:txBody>
                    <a:bodyPr/>
                    <a:lstStyle/>
                    <a:p>
                      <a:pPr algn="ctr"/>
                      <a:r>
                        <a:rPr lang="es-MX" sz="1600" dirty="0">
                          <a:latin typeface="David" pitchFamily="34" charset="-79"/>
                          <a:cs typeface="David" pitchFamily="34" charset="-79"/>
                        </a:rPr>
                        <a:t>Contratos.</a:t>
                      </a:r>
                      <a:endParaRPr lang="es-MX" sz="1600" b="1" dirty="0">
                        <a:latin typeface="David" pitchFamily="34" charset="-79"/>
                        <a:ea typeface="Tahoma" pitchFamily="34" charset="0"/>
                        <a:cs typeface="David" pitchFamily="34" charset="-79"/>
                      </a:endParaRPr>
                    </a:p>
                  </a:txBody>
                  <a:tcPr/>
                </a:tc>
                <a:tc>
                  <a:txBody>
                    <a:bodyPr/>
                    <a:lstStyle/>
                    <a:p>
                      <a:pPr algn="ctr"/>
                      <a:r>
                        <a:rPr lang="es-MX" sz="1600" dirty="0">
                          <a:latin typeface="David" pitchFamily="34" charset="-79"/>
                          <a:cs typeface="David" pitchFamily="34" charset="-79"/>
                        </a:rPr>
                        <a:t>Definición.</a:t>
                      </a:r>
                      <a:endParaRPr lang="es-MX" sz="1600" b="1" dirty="0">
                        <a:latin typeface="David" pitchFamily="34" charset="-79"/>
                        <a:ea typeface="Tahoma" pitchFamily="34" charset="0"/>
                        <a:cs typeface="David" pitchFamily="34" charset="-79"/>
                      </a:endParaRPr>
                    </a:p>
                  </a:txBody>
                  <a:tcPr/>
                </a:tc>
                <a:tc>
                  <a:txBody>
                    <a:bodyPr/>
                    <a:lstStyle/>
                    <a:p>
                      <a:pPr algn="ctr"/>
                      <a:r>
                        <a:rPr lang="es-MX" sz="1600" dirty="0">
                          <a:latin typeface="David" pitchFamily="34" charset="-79"/>
                          <a:cs typeface="David" pitchFamily="34" charset="-79"/>
                        </a:rPr>
                        <a:t>Características.</a:t>
                      </a:r>
                      <a:endParaRPr lang="es-MX" sz="1600" b="1"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0"/>
                  </a:ext>
                </a:extLst>
              </a:tr>
              <a:tr h="1084395">
                <a:tc>
                  <a:txBody>
                    <a:bodyPr/>
                    <a:lstStyle/>
                    <a:p>
                      <a:pPr algn="ctr"/>
                      <a:endParaRPr lang="es-MX" sz="1600" dirty="0">
                        <a:latin typeface="David" pitchFamily="34" charset="-79"/>
                        <a:cs typeface="David" pitchFamily="34" charset="-79"/>
                      </a:endParaRPr>
                    </a:p>
                    <a:p>
                      <a:pPr algn="ctr"/>
                      <a:r>
                        <a:rPr lang="es-MX" sz="1600" dirty="0">
                          <a:latin typeface="David" pitchFamily="34" charset="-79"/>
                          <a:cs typeface="David" pitchFamily="34" charset="-79"/>
                        </a:rPr>
                        <a:t>Contratos preparatorios.</a:t>
                      </a:r>
                      <a:endParaRPr lang="es-MX" sz="1600" b="0" dirty="0">
                        <a:latin typeface="David" pitchFamily="34" charset="-79"/>
                        <a:ea typeface="Tahoma" pitchFamily="34" charset="0"/>
                        <a:cs typeface="David" pitchFamily="34" charset="-79"/>
                      </a:endParaRPr>
                    </a:p>
                  </a:txBody>
                  <a:tcPr/>
                </a:tc>
                <a:tc>
                  <a:txBody>
                    <a:bodyPr/>
                    <a:lstStyle/>
                    <a:p>
                      <a:r>
                        <a:rPr lang="es-MX" sz="1600" kern="1200" dirty="0">
                          <a:effectLst/>
                          <a:latin typeface="David" pitchFamily="34" charset="-79"/>
                          <a:cs typeface="David" pitchFamily="34" charset="-79"/>
                        </a:rPr>
                        <a:t>Tiene por finalidad crear una situación jurídica preliminar para la celebración de otros contratos posteriores. </a:t>
                      </a:r>
                      <a:endParaRPr lang="es-MX" sz="1600" dirty="0">
                        <a:latin typeface="David" pitchFamily="34" charset="-79"/>
                        <a:cs typeface="David" pitchFamily="34" charset="-79"/>
                      </a:endParaRPr>
                    </a:p>
                  </a:txBody>
                  <a:tcPr/>
                </a:tc>
                <a:tc>
                  <a:txBody>
                    <a:bodyPr/>
                    <a:lstStyle/>
                    <a:p>
                      <a:pPr algn="ctr"/>
                      <a:endParaRPr lang="es-MX" sz="1600" kern="1200" dirty="0">
                        <a:effectLst/>
                        <a:latin typeface="David" pitchFamily="34" charset="-79"/>
                        <a:cs typeface="David" pitchFamily="34" charset="-79"/>
                      </a:endParaRPr>
                    </a:p>
                    <a:p>
                      <a:pPr algn="ctr"/>
                      <a:r>
                        <a:rPr lang="es-MX" sz="1600" kern="1200" dirty="0">
                          <a:effectLst/>
                          <a:latin typeface="David" pitchFamily="34" charset="-79"/>
                          <a:cs typeface="David" pitchFamily="34" charset="-79"/>
                        </a:rPr>
                        <a:t>Promesa de contrato</a:t>
                      </a:r>
                      <a:endParaRPr lang="es-MX"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1"/>
                  </a:ext>
                </a:extLst>
              </a:tr>
              <a:tr h="1585670">
                <a:tc>
                  <a:txBody>
                    <a:bodyPr/>
                    <a:lstStyle/>
                    <a:p>
                      <a:pPr algn="ctr"/>
                      <a:endParaRPr lang="es-MX" sz="1600" dirty="0">
                        <a:latin typeface="David" pitchFamily="34" charset="-79"/>
                        <a:cs typeface="David" pitchFamily="34" charset="-79"/>
                      </a:endParaRPr>
                    </a:p>
                    <a:p>
                      <a:pPr algn="ctr"/>
                      <a:endParaRPr lang="es-MX" sz="1600" dirty="0">
                        <a:latin typeface="David" pitchFamily="34" charset="-79"/>
                        <a:cs typeface="David" pitchFamily="34" charset="-79"/>
                      </a:endParaRPr>
                    </a:p>
                    <a:p>
                      <a:pPr algn="ctr"/>
                      <a:r>
                        <a:rPr lang="es-MX" sz="1600" dirty="0">
                          <a:latin typeface="David" pitchFamily="34" charset="-79"/>
                          <a:cs typeface="David" pitchFamily="34" charset="-79"/>
                        </a:rPr>
                        <a:t>Contratos</a:t>
                      </a:r>
                      <a:r>
                        <a:rPr lang="es-MX" sz="1600" baseline="0" dirty="0">
                          <a:latin typeface="David" pitchFamily="34" charset="-79"/>
                          <a:cs typeface="David" pitchFamily="34" charset="-79"/>
                        </a:rPr>
                        <a:t> traslativos de dominio.</a:t>
                      </a:r>
                      <a:endParaRPr lang="es-MX" sz="1600" b="0" dirty="0">
                        <a:latin typeface="David" pitchFamily="34" charset="-79"/>
                        <a:ea typeface="Tahoma" pitchFamily="34" charset="0"/>
                        <a:cs typeface="David" pitchFamily="34" charset="-79"/>
                      </a:endParaRPr>
                    </a:p>
                  </a:txBody>
                  <a:tcPr/>
                </a:tc>
                <a:tc>
                  <a:txBody>
                    <a:bodyPr/>
                    <a:lstStyle/>
                    <a:p>
                      <a:endParaRPr lang="es-MX" sz="1600" kern="1200" dirty="0">
                        <a:effectLst/>
                        <a:latin typeface="David" pitchFamily="34" charset="-79"/>
                        <a:cs typeface="David" pitchFamily="34" charset="-79"/>
                      </a:endParaRPr>
                    </a:p>
                    <a:p>
                      <a:r>
                        <a:rPr lang="es-MX" sz="1600" kern="1200" dirty="0">
                          <a:effectLst/>
                          <a:latin typeface="David" pitchFamily="34" charset="-79"/>
                          <a:cs typeface="David" pitchFamily="34" charset="-79"/>
                        </a:rPr>
                        <a:t>Se trasmite o traslada la propiedad de un bien, de una persona a otra: y por medio de estos contratos se puede llevar a cabo dicha trasmisión de dominio.</a:t>
                      </a:r>
                      <a:endParaRPr lang="es-MX" sz="1600" dirty="0">
                        <a:latin typeface="David" pitchFamily="34" charset="-79"/>
                        <a:cs typeface="David" pitchFamily="34" charset="-79"/>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MX" sz="1600" dirty="0">
                          <a:latin typeface="David" pitchFamily="34" charset="-79"/>
                          <a:cs typeface="David" pitchFamily="34" charset="-79"/>
                        </a:rPr>
                        <a:t>Compraventa, permuta, donación y mutuo</a:t>
                      </a:r>
                      <a:endParaRPr lang="en-US" sz="1600" dirty="0">
                        <a:latin typeface="David" pitchFamily="34" charset="-79"/>
                        <a:cs typeface="David" pitchFamily="34" charset="-79"/>
                      </a:endParaRPr>
                    </a:p>
                    <a:p>
                      <a:pPr algn="ctr"/>
                      <a:endParaRPr lang="es-MX"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2"/>
                  </a:ext>
                </a:extLst>
              </a:tr>
              <a:tr h="1084395">
                <a:tc>
                  <a:txBody>
                    <a:bodyPr/>
                    <a:lstStyle/>
                    <a:p>
                      <a:pPr algn="ctr"/>
                      <a:r>
                        <a:rPr lang="es-MX" sz="1600" dirty="0">
                          <a:latin typeface="David" pitchFamily="34" charset="-79"/>
                          <a:cs typeface="David" pitchFamily="34" charset="-79"/>
                        </a:rPr>
                        <a:t>Contratos traslativos de uso y disfrute.</a:t>
                      </a:r>
                      <a:endParaRPr lang="es-MX" sz="1600" b="0" dirty="0">
                        <a:latin typeface="David" pitchFamily="34" charset="-79"/>
                        <a:ea typeface="Tahoma" pitchFamily="34" charset="0"/>
                        <a:cs typeface="David" pitchFamily="34" charset="-79"/>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600" kern="1200" dirty="0">
                          <a:effectLst/>
                          <a:latin typeface="David" pitchFamily="34" charset="-79"/>
                          <a:cs typeface="David" pitchFamily="34" charset="-79"/>
                        </a:rPr>
                        <a:t>El arrendamiento no puede exceder de 10 años para las fincas destinadas a habitación y de 20 años para las fincas destinadas al comercio o a la industria.</a:t>
                      </a:r>
                    </a:p>
                    <a:p>
                      <a:endParaRPr lang="es-MX" sz="1600" dirty="0">
                        <a:latin typeface="David" pitchFamily="34" charset="-79"/>
                        <a:cs typeface="David" pitchFamily="34" charset="-79"/>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MX" sz="1600" dirty="0">
                          <a:latin typeface="David" pitchFamily="34" charset="-79"/>
                          <a:cs typeface="David" pitchFamily="34" charset="-79"/>
                        </a:rPr>
                        <a:t>Arrendamiento, subarrendamiento y comodato</a:t>
                      </a:r>
                      <a:endParaRPr lang="en-US"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3"/>
                  </a:ext>
                </a:extLst>
              </a:tr>
              <a:tr h="1126660">
                <a:tc>
                  <a:txBody>
                    <a:bodyPr/>
                    <a:lstStyle/>
                    <a:p>
                      <a:pPr algn="ctr"/>
                      <a:endParaRPr lang="es-MX" sz="1600" dirty="0">
                        <a:latin typeface="David" pitchFamily="34" charset="-79"/>
                        <a:cs typeface="David" pitchFamily="34" charset="-79"/>
                      </a:endParaRPr>
                    </a:p>
                    <a:p>
                      <a:pPr algn="ctr"/>
                      <a:r>
                        <a:rPr lang="es-MX" sz="1600" dirty="0">
                          <a:latin typeface="David" pitchFamily="34" charset="-79"/>
                          <a:cs typeface="David" pitchFamily="34" charset="-79"/>
                        </a:rPr>
                        <a:t>Contratos de prestación</a:t>
                      </a:r>
                      <a:r>
                        <a:rPr lang="es-MX" sz="1600" baseline="0" dirty="0">
                          <a:latin typeface="David" pitchFamily="34" charset="-79"/>
                          <a:cs typeface="David" pitchFamily="34" charset="-79"/>
                        </a:rPr>
                        <a:t> de servicios</a:t>
                      </a:r>
                      <a:r>
                        <a:rPr lang="es-MX" sz="1600" dirty="0">
                          <a:latin typeface="David" pitchFamily="34" charset="-79"/>
                          <a:cs typeface="David" pitchFamily="34" charset="-79"/>
                        </a:rPr>
                        <a:t>.</a:t>
                      </a:r>
                      <a:endParaRPr lang="es-MX" sz="1600" b="0" dirty="0">
                        <a:latin typeface="David" pitchFamily="34" charset="-79"/>
                        <a:ea typeface="Tahoma" pitchFamily="34" charset="0"/>
                        <a:cs typeface="David" pitchFamily="34" charset="-79"/>
                      </a:endParaRPr>
                    </a:p>
                  </a:txBody>
                  <a:tcPr/>
                </a:tc>
                <a:tc>
                  <a:txBody>
                    <a:bodyPr/>
                    <a:lstStyle/>
                    <a:p>
                      <a:r>
                        <a:rPr lang="es-MX" sz="1600" kern="1200" dirty="0">
                          <a:effectLst/>
                          <a:latin typeface="David" pitchFamily="34" charset="-79"/>
                          <a:cs typeface="David" pitchFamily="34" charset="-79"/>
                        </a:rPr>
                        <a:t>Son los contratos mediante el cual una persona, normalmente un especialista, en algún área, se obliga con respecto a otra a realizar una serie de servicios a cambio de un precio.</a:t>
                      </a:r>
                      <a:endParaRPr lang="es-MX" sz="1600" dirty="0">
                        <a:latin typeface="David" pitchFamily="34" charset="-79"/>
                        <a:cs typeface="David" pitchFamily="34" charset="-79"/>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MX" sz="1600" dirty="0">
                          <a:latin typeface="David" pitchFamily="34" charset="-79"/>
                          <a:cs typeface="David" pitchFamily="34" charset="-79"/>
                        </a:rPr>
                        <a:t>Deposito, Mandato, Servicios Profesionales , Obra a precio alzado, Trasporte, Hospedaje</a:t>
                      </a:r>
                      <a:endParaRPr lang="en-US"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05913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251521" y="476672"/>
          <a:ext cx="8712969" cy="5937027"/>
        </p:xfrm>
        <a:graphic>
          <a:graphicData uri="http://schemas.openxmlformats.org/drawingml/2006/table">
            <a:tbl>
              <a:tblPr firstRow="1" bandRow="1">
                <a:tableStyleId>{00A15C55-8517-42AA-B614-E9B94910E393}</a:tableStyleId>
              </a:tblPr>
              <a:tblGrid>
                <a:gridCol w="2904323">
                  <a:extLst>
                    <a:ext uri="{9D8B030D-6E8A-4147-A177-3AD203B41FA5}">
                      <a16:colId xmlns:a16="http://schemas.microsoft.com/office/drawing/2014/main" val="20000"/>
                    </a:ext>
                  </a:extLst>
                </a:gridCol>
                <a:gridCol w="2904323">
                  <a:extLst>
                    <a:ext uri="{9D8B030D-6E8A-4147-A177-3AD203B41FA5}">
                      <a16:colId xmlns:a16="http://schemas.microsoft.com/office/drawing/2014/main" val="20001"/>
                    </a:ext>
                  </a:extLst>
                </a:gridCol>
                <a:gridCol w="2904323">
                  <a:extLst>
                    <a:ext uri="{9D8B030D-6E8A-4147-A177-3AD203B41FA5}">
                      <a16:colId xmlns:a16="http://schemas.microsoft.com/office/drawing/2014/main" val="20002"/>
                    </a:ext>
                  </a:extLst>
                </a:gridCol>
              </a:tblGrid>
              <a:tr h="481107">
                <a:tc>
                  <a:txBody>
                    <a:bodyPr/>
                    <a:lstStyle/>
                    <a:p>
                      <a:pPr algn="ctr"/>
                      <a:r>
                        <a:rPr lang="es-MX" sz="1600" dirty="0">
                          <a:latin typeface="David" pitchFamily="34" charset="-79"/>
                          <a:cs typeface="David" pitchFamily="34" charset="-79"/>
                        </a:rPr>
                        <a:t>Contratos.</a:t>
                      </a:r>
                      <a:endParaRPr lang="es-MX" sz="1600" b="1" dirty="0">
                        <a:latin typeface="David" pitchFamily="34" charset="-79"/>
                        <a:ea typeface="Tahoma" pitchFamily="34" charset="0"/>
                        <a:cs typeface="David" pitchFamily="34" charset="-79"/>
                      </a:endParaRPr>
                    </a:p>
                  </a:txBody>
                  <a:tcPr/>
                </a:tc>
                <a:tc>
                  <a:txBody>
                    <a:bodyPr/>
                    <a:lstStyle/>
                    <a:p>
                      <a:pPr algn="ctr"/>
                      <a:r>
                        <a:rPr lang="es-MX" sz="1600" dirty="0">
                          <a:latin typeface="David" pitchFamily="34" charset="-79"/>
                          <a:cs typeface="David" pitchFamily="34" charset="-79"/>
                        </a:rPr>
                        <a:t>Definición.</a:t>
                      </a:r>
                      <a:endParaRPr lang="es-MX" sz="1600" b="1" dirty="0">
                        <a:latin typeface="David" pitchFamily="34" charset="-79"/>
                        <a:ea typeface="Tahoma" pitchFamily="34" charset="0"/>
                        <a:cs typeface="David" pitchFamily="34" charset="-79"/>
                      </a:endParaRPr>
                    </a:p>
                  </a:txBody>
                  <a:tcPr/>
                </a:tc>
                <a:tc>
                  <a:txBody>
                    <a:bodyPr/>
                    <a:lstStyle/>
                    <a:p>
                      <a:pPr algn="ctr"/>
                      <a:r>
                        <a:rPr lang="es-MX" sz="1600" dirty="0">
                          <a:latin typeface="David" pitchFamily="34" charset="-79"/>
                          <a:cs typeface="David" pitchFamily="34" charset="-79"/>
                        </a:rPr>
                        <a:t>Características.</a:t>
                      </a:r>
                      <a:endParaRPr lang="es-MX" sz="1600" b="1"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0"/>
                  </a:ext>
                </a:extLst>
              </a:tr>
              <a:tr h="1512800">
                <a:tc>
                  <a:txBody>
                    <a:bodyPr/>
                    <a:lstStyle/>
                    <a:p>
                      <a:pPr algn="ctr"/>
                      <a:r>
                        <a:rPr lang="es-MX" sz="1600" dirty="0">
                          <a:latin typeface="David" pitchFamily="34" charset="-79"/>
                          <a:cs typeface="David" pitchFamily="34" charset="-79"/>
                        </a:rPr>
                        <a:t>Contrato de realización</a:t>
                      </a:r>
                      <a:r>
                        <a:rPr lang="es-MX" sz="1600" baseline="0" dirty="0">
                          <a:latin typeface="David" pitchFamily="34" charset="-79"/>
                          <a:cs typeface="David" pitchFamily="34" charset="-79"/>
                        </a:rPr>
                        <a:t> de un fin en común.</a:t>
                      </a:r>
                      <a:endParaRPr lang="es-MX" sz="1600" b="0" dirty="0">
                        <a:latin typeface="David" pitchFamily="34" charset="-79"/>
                        <a:ea typeface="Tahoma" pitchFamily="34" charset="0"/>
                        <a:cs typeface="David" pitchFamily="34" charset="-79"/>
                      </a:endParaRPr>
                    </a:p>
                  </a:txBody>
                  <a:tcPr/>
                </a:tc>
                <a:tc>
                  <a:txBody>
                    <a:bodyPr/>
                    <a:lstStyle/>
                    <a:p>
                      <a:pPr algn="ctr"/>
                      <a:r>
                        <a:rPr lang="es-MX" sz="1400" kern="1200" dirty="0">
                          <a:effectLst/>
                          <a:latin typeface="David" pitchFamily="34" charset="-79"/>
                          <a:cs typeface="David" pitchFamily="34" charset="-79"/>
                        </a:rPr>
                        <a:t>Un fin común tienen como objetivo principal permitir la reunión de varias personas que se ven obligadas a la realización permanente de un fin que no esté prohibido por la ley y que no tenga un carácter preponderantemente económico. </a:t>
                      </a:r>
                      <a:endParaRPr lang="es-MX" sz="1400" dirty="0">
                        <a:latin typeface="David" pitchFamily="34" charset="-79"/>
                        <a:cs typeface="David" pitchFamily="34" charset="-79"/>
                      </a:endParaRPr>
                    </a:p>
                  </a:txBody>
                  <a:tcPr/>
                </a:tc>
                <a:tc>
                  <a:txBody>
                    <a:bodyPr/>
                    <a:lstStyle/>
                    <a:p>
                      <a:pPr algn="ctr"/>
                      <a:endParaRPr lang="es-MX" sz="1600" dirty="0">
                        <a:latin typeface="David" pitchFamily="34" charset="-79"/>
                        <a:cs typeface="David" pitchFamily="34" charset="-79"/>
                      </a:endParaRPr>
                    </a:p>
                    <a:p>
                      <a:pPr algn="ctr"/>
                      <a:endParaRPr lang="es-MX" sz="1600" dirty="0">
                        <a:latin typeface="David" pitchFamily="34" charset="-79"/>
                        <a:cs typeface="David" pitchFamily="34" charset="-79"/>
                      </a:endParaRPr>
                    </a:p>
                    <a:p>
                      <a:pPr algn="ctr"/>
                      <a:r>
                        <a:rPr lang="es-MX" sz="1600" dirty="0">
                          <a:latin typeface="David" pitchFamily="34" charset="-79"/>
                          <a:cs typeface="David" pitchFamily="34" charset="-79"/>
                        </a:rPr>
                        <a:t>Asociación, Sociedad, Aparcería agrícola y de ganados.</a:t>
                      </a:r>
                      <a:endParaRPr lang="es-MX"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1"/>
                  </a:ext>
                </a:extLst>
              </a:tr>
              <a:tr h="1716447">
                <a:tc>
                  <a:txBody>
                    <a:bodyPr/>
                    <a:lstStyle/>
                    <a:p>
                      <a:pPr algn="ctr"/>
                      <a:endParaRPr lang="es-MX" sz="1600" dirty="0">
                        <a:latin typeface="David" pitchFamily="34" charset="-79"/>
                        <a:cs typeface="David" pitchFamily="34" charset="-79"/>
                      </a:endParaRPr>
                    </a:p>
                    <a:p>
                      <a:pPr algn="ctr"/>
                      <a:r>
                        <a:rPr lang="es-MX" sz="1600" dirty="0">
                          <a:latin typeface="David" pitchFamily="34" charset="-79"/>
                          <a:cs typeface="David" pitchFamily="34" charset="-79"/>
                        </a:rPr>
                        <a:t>Contratos</a:t>
                      </a:r>
                      <a:r>
                        <a:rPr lang="es-MX" sz="1600" baseline="0" dirty="0">
                          <a:latin typeface="David" pitchFamily="34" charset="-79"/>
                          <a:cs typeface="David" pitchFamily="34" charset="-79"/>
                        </a:rPr>
                        <a:t> de aleatorios.</a:t>
                      </a:r>
                      <a:endParaRPr lang="es-MX" sz="1600" b="0" dirty="0">
                        <a:latin typeface="David" pitchFamily="34" charset="-79"/>
                        <a:ea typeface="Tahoma" pitchFamily="34" charset="0"/>
                        <a:cs typeface="David" pitchFamily="34" charset="-79"/>
                      </a:endParaRPr>
                    </a:p>
                  </a:txBody>
                  <a:tcPr/>
                </a:tc>
                <a:tc>
                  <a:txBody>
                    <a:bodyPr/>
                    <a:lstStyle/>
                    <a:p>
                      <a:pPr algn="ctr"/>
                      <a:r>
                        <a:rPr lang="es-MX" sz="1600" dirty="0">
                          <a:effectLst/>
                          <a:latin typeface="David" pitchFamily="34" charset="-79"/>
                          <a:cs typeface="David" pitchFamily="34" charset="-79"/>
                        </a:rPr>
                        <a:t>Aleatorios se definen como aquellos en los que no existe una equivalencia de prestaciones entre los contratantes, pues la que debe realizar uno de ellos depende de que surja o no algún acontecimiento</a:t>
                      </a:r>
                      <a:endParaRPr lang="es-MX" sz="1600" dirty="0">
                        <a:latin typeface="David" pitchFamily="34" charset="-79"/>
                        <a:ea typeface="NSimSun" pitchFamily="49" charset="-122"/>
                        <a:cs typeface="David" pitchFamily="34" charset="-79"/>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MX" sz="1600" dirty="0">
                          <a:latin typeface="David" pitchFamily="34" charset="-79"/>
                          <a:cs typeface="David" pitchFamily="34" charset="-79"/>
                        </a:rPr>
                        <a:t>Juego y apuesta, renta vitalicia y compra de esperanza.</a:t>
                      </a:r>
                      <a:endParaRPr lang="en-US"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2"/>
                  </a:ext>
                </a:extLst>
              </a:tr>
              <a:tr h="1978277">
                <a:tc>
                  <a:txBody>
                    <a:bodyPr/>
                    <a:lstStyle/>
                    <a:p>
                      <a:pPr algn="ctr"/>
                      <a:endParaRPr lang="es-MX" sz="1600" dirty="0">
                        <a:latin typeface="David" pitchFamily="34" charset="-79"/>
                        <a:cs typeface="David" pitchFamily="34" charset="-79"/>
                      </a:endParaRPr>
                    </a:p>
                    <a:p>
                      <a:pPr algn="ctr"/>
                      <a:r>
                        <a:rPr lang="es-MX" sz="1600" dirty="0">
                          <a:latin typeface="David" pitchFamily="34" charset="-79"/>
                          <a:cs typeface="David" pitchFamily="34" charset="-79"/>
                        </a:rPr>
                        <a:t>Contratos de garantía.</a:t>
                      </a:r>
                      <a:endParaRPr lang="es-MX" sz="1600" b="0" dirty="0">
                        <a:latin typeface="David" pitchFamily="34" charset="-79"/>
                        <a:ea typeface="Tahoma" pitchFamily="34" charset="0"/>
                        <a:cs typeface="David" pitchFamily="34" charset="-79"/>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600" kern="1200" dirty="0">
                          <a:effectLst/>
                          <a:latin typeface="David" pitchFamily="34" charset="-79"/>
                          <a:cs typeface="David" pitchFamily="34" charset="-79"/>
                        </a:rPr>
                        <a:t>Todo negocio o acto jurídico que asegure el cumplimiento de una obligación principal mediante la constitución de una seguridad de carácter personal o real, creada a favor del acreedor, ya sea en forma bilateral o unilateral.</a:t>
                      </a:r>
                    </a:p>
                    <a:p>
                      <a:endParaRPr lang="es-MX"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MX" sz="1600" dirty="0">
                        <a:latin typeface="David" pitchFamily="34" charset="-79"/>
                        <a:cs typeface="David" pitchFamily="34"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MX" sz="1600" dirty="0">
                          <a:latin typeface="David" pitchFamily="34" charset="-79"/>
                          <a:cs typeface="David" pitchFamily="34" charset="-79"/>
                        </a:rPr>
                        <a:t>Fianza, prenda e hipoteca. </a:t>
                      </a:r>
                      <a:endParaRPr lang="en-US" sz="1600" dirty="0">
                        <a:latin typeface="David" pitchFamily="34" charset="-79"/>
                        <a:ea typeface="Tahoma" pitchFamily="34" charset="0"/>
                        <a:cs typeface="David" pitchFamily="34" charset="-79"/>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13280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677656"/>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Bibliografía del tema:</a:t>
            </a:r>
          </a:p>
          <a:p>
            <a:endParaRPr lang="es-ES" sz="2800" b="1" dirty="0">
              <a:solidFill>
                <a:prstClr val="black"/>
              </a:solidFill>
              <a:latin typeface="Arial" pitchFamily="34" charset="0"/>
              <a:cs typeface="Arial" pitchFamily="34" charset="0"/>
            </a:endParaRPr>
          </a:p>
          <a:p>
            <a:pPr marL="457200" indent="-457200" algn="just">
              <a:buFont typeface="Wingdings" pitchFamily="2" charset="2"/>
              <a:buChar char="ü"/>
            </a:pPr>
            <a:r>
              <a:rPr lang="es-MX" sz="2800" b="1" dirty="0">
                <a:solidFill>
                  <a:prstClr val="black"/>
                </a:solidFill>
                <a:latin typeface="Agency FB" pitchFamily="34" charset="0"/>
                <a:cs typeface="Arial" pitchFamily="34" charset="0"/>
              </a:rPr>
              <a:t>Morineau Iduarte Martha ,  Iglesias González Román  ().  Derecho Romano. México : Oxford.</a:t>
            </a:r>
          </a:p>
          <a:p>
            <a:pPr marL="457200" indent="-457200" algn="just">
              <a:buFont typeface="Wingdings" pitchFamily="2" charset="2"/>
              <a:buChar char="ü"/>
            </a:pPr>
            <a:r>
              <a:rPr lang="es-ES" sz="2800" b="1" dirty="0">
                <a:solidFill>
                  <a:prstClr val="black"/>
                </a:solidFill>
                <a:latin typeface="Agency FB" pitchFamily="34" charset="0"/>
              </a:rPr>
              <a:t>Petit, Eugenio . (2005). Derecho Romano .México</a:t>
            </a:r>
            <a:r>
              <a:rPr lang="es-ES" sz="2800" b="1" dirty="0">
                <a:solidFill>
                  <a:prstClr val="black"/>
                </a:solidFill>
              </a:rPr>
              <a:t>: Porrúa. </a:t>
            </a:r>
            <a:r>
              <a:rPr lang="es-MX" sz="2800" b="1" dirty="0">
                <a:solidFill>
                  <a:prstClr val="black"/>
                </a:solidFill>
                <a:latin typeface="Agency FB" pitchFamily="34" charset="0"/>
              </a:rPr>
              <a:t>Código Civil para el Estado de Hidalgo(2013). Anaya </a:t>
            </a:r>
            <a:endParaRPr lang="es-MX" sz="2800" dirty="0">
              <a:solidFill>
                <a:prstClr val="black"/>
              </a:solidFill>
            </a:endParaRPr>
          </a:p>
        </p:txBody>
      </p:sp>
    </p:spTree>
    <p:extLst>
      <p:ext uri="{BB962C8B-B14F-4D97-AF65-F5344CB8AC3E}">
        <p14:creationId xmlns:p14="http://schemas.microsoft.com/office/powerpoint/2010/main" val="3080940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548680"/>
            <a:ext cx="7920880" cy="5632311"/>
          </a:xfrm>
          <a:prstGeom prst="rect">
            <a:avLst/>
          </a:prstGeom>
        </p:spPr>
        <p:txBody>
          <a:bodyPr wrap="square">
            <a:spAutoFit/>
          </a:bodyPr>
          <a:lstStyle/>
          <a:p>
            <a:pPr algn="just"/>
            <a:r>
              <a:rPr lang="es-MX" sz="2400" b="1" dirty="0">
                <a:solidFill>
                  <a:prstClr val="black"/>
                </a:solidFill>
                <a:latin typeface="Arial" pitchFamily="34" charset="0"/>
                <a:cs typeface="Arial" pitchFamily="34" charset="0"/>
              </a:rPr>
              <a:t>Abstract: </a:t>
            </a:r>
            <a:r>
              <a:rPr lang="en-US" sz="2400" dirty="0">
                <a:effectLst/>
              </a:rPr>
              <a:t>One of the sources of obligations is the contract, understood as the voluntary agreement to create one or more obligations, worse for this voluntary agreement having legal validity is necessary that this sanctioned by the legislator through an action. </a:t>
            </a:r>
            <a:br>
              <a:rPr lang="en-US" sz="2400" dirty="0">
                <a:effectLst/>
              </a:rPr>
            </a:br>
            <a:r>
              <a:rPr lang="en-US" sz="2400" dirty="0">
                <a:effectLst/>
              </a:rPr>
              <a:t>Thus we find that there are various contracts have in common a number of general or essential elements in which we could not speak of either contract.</a:t>
            </a:r>
            <a:endParaRPr lang="es-MX" sz="2400" b="1" dirty="0">
              <a:solidFill>
                <a:prstClr val="black"/>
              </a:solidFill>
              <a:latin typeface="Arial" pitchFamily="34" charset="0"/>
              <a:cs typeface="Arial" pitchFamily="34" charset="0"/>
            </a:endParaRPr>
          </a:p>
          <a:p>
            <a:pPr algn="just"/>
            <a:endParaRPr lang="es-MX" sz="2400" b="1" dirty="0">
              <a:solidFill>
                <a:prstClr val="black"/>
              </a:solidFill>
              <a:latin typeface="Arial" pitchFamily="34" charset="0"/>
              <a:cs typeface="Arial" pitchFamily="34" charset="0"/>
            </a:endParaRPr>
          </a:p>
          <a:p>
            <a:pPr algn="just"/>
            <a:r>
              <a:rPr lang="es-MX" sz="2400" b="1" dirty="0">
                <a:solidFill>
                  <a:prstClr val="black"/>
                </a:solidFill>
                <a:latin typeface="Arial" pitchFamily="34" charset="0"/>
                <a:cs typeface="Arial" pitchFamily="34" charset="0"/>
              </a:rPr>
              <a:t> Palabras clave:  </a:t>
            </a:r>
            <a:r>
              <a:rPr lang="es-MX" sz="2400" dirty="0">
                <a:solidFill>
                  <a:prstClr val="black"/>
                </a:solidFill>
                <a:latin typeface="Arial" pitchFamily="34" charset="0"/>
                <a:cs typeface="Arial" pitchFamily="34" charset="0"/>
              </a:rPr>
              <a:t>Contrato, obligación, elementos, consentimiento, sujetos, error, dolo, intimidación </a:t>
            </a:r>
          </a:p>
          <a:p>
            <a:pPr algn="just"/>
            <a:endParaRPr lang="es-MX" sz="2400" b="1" dirty="0">
              <a:solidFill>
                <a:prstClr val="black"/>
              </a:solidFill>
              <a:latin typeface="Arial" pitchFamily="34" charset="0"/>
              <a:cs typeface="Arial" pitchFamily="34" charset="0"/>
            </a:endParaRPr>
          </a:p>
          <a:p>
            <a:pPr algn="just"/>
            <a:endParaRPr lang="es-MX" sz="2400" b="1" dirty="0">
              <a:solidFill>
                <a:prstClr val="black"/>
              </a:solidFill>
              <a:latin typeface="Arial" pitchFamily="34" charset="0"/>
              <a:cs typeface="Arial" pitchFamily="34" charset="0"/>
            </a:endParaRPr>
          </a:p>
          <a:p>
            <a:pPr algn="just"/>
            <a:r>
              <a:rPr lang="es-MX" sz="2400" b="1" dirty="0">
                <a:solidFill>
                  <a:prstClr val="black"/>
                </a:solidFill>
                <a:latin typeface="Arial" pitchFamily="34" charset="0"/>
                <a:cs typeface="Arial" pitchFamily="34" charset="0"/>
              </a:rPr>
              <a:t>Keywords: </a:t>
            </a:r>
            <a:r>
              <a:rPr lang="es-MX" sz="2400" dirty="0">
                <a:effectLst/>
              </a:rPr>
              <a:t>Contract, obligation, elements, consent, subjects, error, fraud, intimidation</a:t>
            </a:r>
            <a:endParaRPr lang="es-MX" sz="2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08534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1815882"/>
          </a:xfrm>
          <a:prstGeom prst="rect">
            <a:avLst/>
          </a:prstGeom>
          <a:noFill/>
        </p:spPr>
        <p:txBody>
          <a:bodyPr wrap="square" rtlCol="0">
            <a:spAutoFit/>
          </a:bodyPr>
          <a:lstStyle/>
          <a:p>
            <a:r>
              <a:rPr lang="es-MX" sz="2800" dirty="0">
                <a:solidFill>
                  <a:prstClr val="black"/>
                </a:solidFill>
                <a:latin typeface="Arial" pitchFamily="34" charset="0"/>
                <a:cs typeface="Arial" pitchFamily="34" charset="0"/>
              </a:rPr>
              <a:t>UNIDAD III:</a:t>
            </a:r>
            <a:endParaRPr lang="es-MX" sz="2800" b="1" dirty="0">
              <a:solidFill>
                <a:prstClr val="black"/>
              </a:solidFill>
              <a:latin typeface="Arial" pitchFamily="34" charset="0"/>
              <a:cs typeface="Arial" pitchFamily="34" charset="0"/>
            </a:endParaRPr>
          </a:p>
          <a:p>
            <a:r>
              <a:rPr lang="es-MX" sz="2800" b="1" dirty="0">
                <a:solidFill>
                  <a:prstClr val="black"/>
                </a:solidFill>
                <a:latin typeface="Arial" pitchFamily="34" charset="0"/>
                <a:cs typeface="Arial" pitchFamily="34" charset="0"/>
              </a:rPr>
              <a:t>Nombre de la unidad:  LOS CONTRATOS Y OTRAS FUENTES DE LAS OBLIGACIONES </a:t>
            </a:r>
          </a:p>
          <a:p>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92925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Gráfico que muestra la relación entre contratos y convenio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4238" y="1239338"/>
            <a:ext cx="7210697" cy="4408715"/>
          </a:xfrm>
          <a:prstGeom prst="rect">
            <a:avLst/>
          </a:prstGeom>
          <a:noFill/>
          <a:ln>
            <a:noFill/>
          </a:ln>
        </p:spPr>
      </p:pic>
    </p:spTree>
    <p:extLst>
      <p:ext uri="{BB962C8B-B14F-4D97-AF65-F5344CB8AC3E}">
        <p14:creationId xmlns:p14="http://schemas.microsoft.com/office/powerpoint/2010/main" val="357378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19812" y="1052736"/>
            <a:ext cx="8419095" cy="4832092"/>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Tema:  3.1 Noción de Contrato</a:t>
            </a:r>
          </a:p>
          <a:p>
            <a:r>
              <a:rPr lang="es-MX" sz="2800" b="1" dirty="0">
                <a:solidFill>
                  <a:prstClr val="black"/>
                </a:solidFill>
                <a:latin typeface="Arial" pitchFamily="34" charset="0"/>
                <a:cs typeface="Arial" pitchFamily="34" charset="0"/>
              </a:rPr>
              <a:t>            3.2 Elementos del Contrato </a:t>
            </a:r>
            <a:endParaRPr lang="es-MX" sz="2800" b="1" dirty="0">
              <a:solidFill>
                <a:prstClr val="black"/>
              </a:solidFill>
            </a:endParaRPr>
          </a:p>
          <a:p>
            <a:pPr algn="just"/>
            <a:r>
              <a:rPr lang="es-MX" sz="2800" b="1" dirty="0">
                <a:solidFill>
                  <a:prstClr val="black"/>
                </a:solidFill>
                <a:latin typeface="Arial" pitchFamily="34" charset="0"/>
                <a:cs typeface="Arial" pitchFamily="34" charset="0"/>
              </a:rPr>
              <a:t>Introducción: Un contrato es un acuerdo de dos o mas voluntades    que producen o transfieren las obligaciones  o derecho es por ello la fuente mas común de las obligaciones. </a:t>
            </a:r>
          </a:p>
          <a:p>
            <a:pPr algn="just"/>
            <a:r>
              <a:rPr lang="es-MX" sz="2800" b="1" dirty="0">
                <a:solidFill>
                  <a:prstClr val="black"/>
                </a:solidFill>
                <a:latin typeface="Arial" pitchFamily="34" charset="0"/>
                <a:cs typeface="Arial" pitchFamily="34" charset="0"/>
              </a:rPr>
              <a:t>Para que el contrato valga y surta efectos jurídicos es necesario que contenga los elementos indispensables para su nacimiento y eficacia, dichos elementos han sido mas importantes unos que otros según la época.</a:t>
            </a:r>
          </a:p>
        </p:txBody>
      </p:sp>
    </p:spTree>
    <p:extLst>
      <p:ext uri="{BB962C8B-B14F-4D97-AF65-F5344CB8AC3E}">
        <p14:creationId xmlns:p14="http://schemas.microsoft.com/office/powerpoint/2010/main" val="3774598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228600"/>
            <a:ext cx="7772400" cy="1066800"/>
          </a:xfrm>
        </p:spPr>
        <p:txBody>
          <a:bodyPr/>
          <a:lstStyle/>
          <a:p>
            <a:pPr algn="ctr" eaLnBrk="1" hangingPunct="1"/>
            <a:r>
              <a:rPr lang="es-MX" sz="3200" b="1" dirty="0"/>
              <a:t>CONTRATO</a:t>
            </a:r>
            <a:endParaRPr lang="es-ES" sz="3200" b="1" dirty="0"/>
          </a:p>
        </p:txBody>
      </p:sp>
      <p:sp>
        <p:nvSpPr>
          <p:cNvPr id="4099" name="Rectangle 3"/>
          <p:cNvSpPr>
            <a:spLocks noGrp="1" noChangeArrowheads="1"/>
          </p:cNvSpPr>
          <p:nvPr>
            <p:ph type="subTitle" idx="1"/>
          </p:nvPr>
        </p:nvSpPr>
        <p:spPr>
          <a:xfrm>
            <a:off x="457200" y="1371600"/>
            <a:ext cx="8305800" cy="5105400"/>
          </a:xfrm>
        </p:spPr>
        <p:txBody>
          <a:bodyPr/>
          <a:lstStyle/>
          <a:p>
            <a:pPr algn="just" eaLnBrk="1" hangingPunct="1">
              <a:buClr>
                <a:srgbClr val="E9E9E9"/>
              </a:buClr>
              <a:buFont typeface="Wingdings" pitchFamily="2" charset="2"/>
              <a:buChar char="q"/>
            </a:pPr>
            <a:r>
              <a:rPr lang="es-MX" sz="2800" b="1" dirty="0">
                <a:solidFill>
                  <a:schemeClr val="tx1"/>
                </a:solidFill>
              </a:rPr>
              <a:t> Acuerdo de voluntades entre varias personas que tiene por objeto producir obligaciones civiles.</a:t>
            </a:r>
          </a:p>
          <a:p>
            <a:pPr algn="just" eaLnBrk="1" hangingPunct="1">
              <a:buClr>
                <a:srgbClr val="E9E9E9"/>
              </a:buClr>
              <a:buFont typeface="Wingdings" pitchFamily="2" charset="2"/>
              <a:buChar char="q"/>
            </a:pPr>
            <a:r>
              <a:rPr lang="es-MX" sz="2800" b="1" dirty="0">
                <a:solidFill>
                  <a:schemeClr val="tx1"/>
                </a:solidFill>
              </a:rPr>
              <a:t>En el fondo de cada contrato existe un pacto; es decir 2 o mas personas se ponen de acuerdo con respecto a una obligación</a:t>
            </a:r>
          </a:p>
          <a:p>
            <a:pPr algn="just" eaLnBrk="1" hangingPunct="1">
              <a:buClr>
                <a:srgbClr val="E9E9E9"/>
              </a:buClr>
            </a:pPr>
            <a:endParaRPr lang="es-ES" sz="2800" b="1" dirty="0">
              <a:solidFill>
                <a:schemeClr val="tx1"/>
              </a:solidFill>
            </a:endParaRPr>
          </a:p>
        </p:txBody>
      </p:sp>
      <p:pic>
        <p:nvPicPr>
          <p:cNvPr id="4" name="Picture 2" descr="http://t1.gstatic.com/images?q=tbn:nbmdwQC5JyMm4M:http://cairolasesores.com/RAIZ%2520WEB/laboral/acuerdo%2520contrato.jpg"/>
          <p:cNvPicPr>
            <a:picLocks noChangeAspect="1" noChangeArrowheads="1"/>
          </p:cNvPicPr>
          <p:nvPr/>
        </p:nvPicPr>
        <p:blipFill>
          <a:blip r:embed="rId4" cstate="print"/>
          <a:srcRect/>
          <a:stretch>
            <a:fillRect/>
          </a:stretch>
        </p:blipFill>
        <p:spPr bwMode="auto">
          <a:xfrm>
            <a:off x="3203848" y="4005064"/>
            <a:ext cx="2664296" cy="1732781"/>
          </a:xfrm>
          <a:prstGeom prst="rect">
            <a:avLst/>
          </a:prstGeom>
          <a:noFill/>
        </p:spPr>
      </p:pic>
    </p:spTree>
    <p:custDataLst>
      <p:tags r:id="rId1"/>
    </p:custDataLst>
    <p:extLst>
      <p:ext uri="{BB962C8B-B14F-4D97-AF65-F5344CB8AC3E}">
        <p14:creationId xmlns:p14="http://schemas.microsoft.com/office/powerpoint/2010/main" val="3901280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strips(downRight)">
                                      <p:cBhvr>
                                        <p:cTn id="7" dur="5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mph" presetSubtype="0" fill="hold" grpId="1" nodeType="clickEffect">
                                  <p:stCondLst>
                                    <p:cond delay="0"/>
                                  </p:stCondLst>
                                  <p:childTnLst>
                                    <p:animScale>
                                      <p:cBhvr>
                                        <p:cTn id="11" dur="2000" fill="hold"/>
                                        <p:tgtEl>
                                          <p:spTgt spid="307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07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ELEMENTOS DEL CONTRATO </a:t>
            </a:r>
          </a:p>
        </p:txBody>
      </p:sp>
      <p:sp>
        <p:nvSpPr>
          <p:cNvPr id="3" name="2 Marcador de contenido"/>
          <p:cNvSpPr>
            <a:spLocks noGrp="1"/>
          </p:cNvSpPr>
          <p:nvPr>
            <p:ph idx="1"/>
          </p:nvPr>
        </p:nvSpPr>
        <p:spPr/>
        <p:txBody>
          <a:bodyPr/>
          <a:lstStyle/>
          <a:p>
            <a:r>
              <a:rPr lang="es-MX" b="1" dirty="0"/>
              <a:t>Los contratos tienen en común una serie de elementos algunas con mas importancia según la época</a:t>
            </a:r>
          </a:p>
          <a:p>
            <a:pPr marL="0" indent="0">
              <a:buNone/>
            </a:pPr>
            <a:endParaRPr lang="es-MX" dirty="0"/>
          </a:p>
        </p:txBody>
      </p:sp>
      <p:pic>
        <p:nvPicPr>
          <p:cNvPr id="4" name="Picture 2" descr="http://t0.gstatic.com/images?q=tbn:xOYgu3hGt00qVM:http://www.diariopinion.com.ar/noticias/2009/Diciembre/17/nacionales/juez180209.jpg">
            <a:hlinkClick r:id="rId2"/>
          </p:cNvPr>
          <p:cNvPicPr>
            <a:picLocks noChangeAspect="1" noChangeArrowheads="1"/>
          </p:cNvPicPr>
          <p:nvPr/>
        </p:nvPicPr>
        <p:blipFill>
          <a:blip r:embed="rId3" cstate="print"/>
          <a:srcRect/>
          <a:stretch>
            <a:fillRect/>
          </a:stretch>
        </p:blipFill>
        <p:spPr bwMode="auto">
          <a:xfrm>
            <a:off x="1259632" y="4365104"/>
            <a:ext cx="1495425" cy="1571625"/>
          </a:xfrm>
          <a:prstGeom prst="rect">
            <a:avLst/>
          </a:prstGeom>
          <a:noFill/>
        </p:spPr>
      </p:pic>
      <p:pic>
        <p:nvPicPr>
          <p:cNvPr id="5" name="Picture 2" descr="http://t1.gstatic.com/images?q=tbn:dYGJvCQdZpe_tM:http://static2.elespectador.com/files/images/mar2009/2f4edaac63753e98e1f14a8feeb3b370.jpg">
            <a:hlinkClick r:id="rId4"/>
          </p:cNvPr>
          <p:cNvPicPr>
            <a:picLocks noChangeAspect="1" noChangeArrowheads="1"/>
          </p:cNvPicPr>
          <p:nvPr/>
        </p:nvPicPr>
        <p:blipFill>
          <a:blip r:embed="rId5" cstate="print"/>
          <a:srcRect/>
          <a:stretch>
            <a:fillRect/>
          </a:stretch>
        </p:blipFill>
        <p:spPr bwMode="auto">
          <a:xfrm>
            <a:off x="4644008" y="3501007"/>
            <a:ext cx="3744416" cy="2435721"/>
          </a:xfrm>
          <a:prstGeom prst="rect">
            <a:avLst/>
          </a:prstGeom>
          <a:noFill/>
        </p:spPr>
      </p:pic>
    </p:spTree>
    <p:extLst>
      <p:ext uri="{BB962C8B-B14F-4D97-AF65-F5344CB8AC3E}">
        <p14:creationId xmlns:p14="http://schemas.microsoft.com/office/powerpoint/2010/main" val="313989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228600" y="685800"/>
            <a:ext cx="8534400" cy="5791200"/>
          </a:xfrm>
        </p:spPr>
        <p:txBody>
          <a:bodyPr>
            <a:normAutofit fontScale="92500" lnSpcReduction="10000"/>
          </a:bodyPr>
          <a:lstStyle/>
          <a:p>
            <a:pPr marL="533400" indent="-533400" algn="just" eaLnBrk="1" hangingPunct="1">
              <a:spcBef>
                <a:spcPct val="50000"/>
              </a:spcBef>
              <a:buClrTx/>
              <a:buSzTx/>
              <a:buFont typeface="Times New Roman" pitchFamily="18" charset="0"/>
              <a:buAutoNum type="arabicPeriod"/>
            </a:pPr>
            <a:r>
              <a:rPr lang="es-MX" sz="2800" b="1" dirty="0">
                <a:solidFill>
                  <a:schemeClr val="tx1"/>
                </a:solidFill>
              </a:rPr>
              <a:t>ELEMENTOS ESENCIALES </a:t>
            </a:r>
          </a:p>
          <a:p>
            <a:pPr marL="533400" indent="-533400" algn="just" eaLnBrk="1" hangingPunct="1">
              <a:spcBef>
                <a:spcPct val="50000"/>
              </a:spcBef>
              <a:buClrTx/>
              <a:buSzTx/>
              <a:buFont typeface="Times New Roman" pitchFamily="18" charset="0"/>
              <a:buAutoNum type="alphaLcParenR"/>
            </a:pPr>
            <a:r>
              <a:rPr lang="es-MX" sz="2800" b="1" dirty="0">
                <a:solidFill>
                  <a:schemeClr val="tx1"/>
                </a:solidFill>
              </a:rPr>
              <a:t>SUJETOS: Son las partes que intervienen en el negocio jurídico, por regla general, coinciden con los sujetos de la obligación.</a:t>
            </a:r>
          </a:p>
          <a:p>
            <a:pPr marL="533400" indent="-533400" algn="just" eaLnBrk="1" hangingPunct="1">
              <a:spcBef>
                <a:spcPct val="50000"/>
              </a:spcBef>
              <a:buClrTx/>
              <a:buSzTx/>
            </a:pPr>
            <a:r>
              <a:rPr lang="es-MX" sz="2800" b="1" dirty="0">
                <a:solidFill>
                  <a:schemeClr val="tx1"/>
                </a:solidFill>
              </a:rPr>
              <a:t>       =  Puede ser sujeto del contrato toda persona que goce de capacidad jurídica y que por disposición legal no este incapacitado para realizar un acto determinado.</a:t>
            </a:r>
          </a:p>
          <a:p>
            <a:pPr marL="533400" indent="-533400" algn="just" eaLnBrk="1" hangingPunct="1">
              <a:spcBef>
                <a:spcPct val="50000"/>
              </a:spcBef>
              <a:buClrTx/>
              <a:buSzTx/>
            </a:pPr>
            <a:r>
              <a:rPr lang="es-MX" sz="2800" b="1" dirty="0">
                <a:solidFill>
                  <a:schemeClr val="tx1"/>
                </a:solidFill>
              </a:rPr>
              <a:t>       = Sujeto puede estar viciado, en  relación directa con la capacidad o incapacidad de la persona para poder realizar el negocio jurídico . EJEMPLO: Edad, enfermedad mental </a:t>
            </a:r>
          </a:p>
          <a:p>
            <a:pPr marL="533400" indent="-533400" algn="just" eaLnBrk="1" hangingPunct="1">
              <a:spcBef>
                <a:spcPct val="50000"/>
              </a:spcBef>
              <a:buClrTx/>
              <a:buSzTx/>
            </a:pPr>
            <a:r>
              <a:rPr lang="es-MX" sz="2800" b="1" dirty="0">
                <a:solidFill>
                  <a:schemeClr val="tx1"/>
                </a:solidFill>
              </a:rPr>
              <a:t>     </a:t>
            </a:r>
          </a:p>
          <a:p>
            <a:pPr marL="533400" indent="-533400" algn="just" eaLnBrk="1" hangingPunct="1">
              <a:buFont typeface="Times New Roman" pitchFamily="18" charset="0"/>
              <a:buAutoNum type="arabicPeriod"/>
            </a:pPr>
            <a:endParaRPr lang="es-ES" sz="2800" b="1" dirty="0">
              <a:solidFill>
                <a:schemeClr val="tx1"/>
              </a:solidFill>
            </a:endParaRPr>
          </a:p>
        </p:txBody>
      </p:sp>
      <p:pic>
        <p:nvPicPr>
          <p:cNvPr id="5" name="Picture 4" descr="http://t0.gstatic.com/images?q=tbn:71k0ts9ruiSvoM:http://www.tadega.net/Fotos/d/87-2/dar.jpg"/>
          <p:cNvPicPr>
            <a:picLocks noChangeAspect="1" noChangeArrowheads="1"/>
          </p:cNvPicPr>
          <p:nvPr/>
        </p:nvPicPr>
        <p:blipFill>
          <a:blip r:embed="rId4" cstate="print"/>
          <a:srcRect/>
          <a:stretch>
            <a:fillRect/>
          </a:stretch>
        </p:blipFill>
        <p:spPr bwMode="auto">
          <a:xfrm>
            <a:off x="6084168" y="5300748"/>
            <a:ext cx="2286000" cy="1524000"/>
          </a:xfrm>
          <a:prstGeom prst="rect">
            <a:avLst/>
          </a:prstGeom>
          <a:noFill/>
        </p:spPr>
      </p:pic>
    </p:spTree>
    <p:custDataLst>
      <p:tags r:id="rId1"/>
    </p:custDataLst>
    <p:extLst>
      <p:ext uri="{BB962C8B-B14F-4D97-AF65-F5344CB8AC3E}">
        <p14:creationId xmlns:p14="http://schemas.microsoft.com/office/powerpoint/2010/main" val="3644299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dissolve">
                                      <p:cBhvr>
                                        <p:cTn id="7" dur="500"/>
                                        <p:tgtEl>
                                          <p:spTgt spid="4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0.2|0.1"/>
</p:tagLst>
</file>

<file path=ppt/tags/tag2.xml><?xml version="1.0" encoding="utf-8"?>
<p:tagLst xmlns:a="http://schemas.openxmlformats.org/drawingml/2006/main" xmlns:r="http://schemas.openxmlformats.org/officeDocument/2006/relationships" xmlns:p="http://schemas.openxmlformats.org/presentationml/2006/main">
  <p:tag name="TIMING" val="|0|0|0"/>
</p:tagLst>
</file>

<file path=ppt/tags/tag3.xml><?xml version="1.0" encoding="utf-8"?>
<p:tagLst xmlns:a="http://schemas.openxmlformats.org/drawingml/2006/main" xmlns:r="http://schemas.openxmlformats.org/officeDocument/2006/relationships" xmlns:p="http://schemas.openxmlformats.org/presentationml/2006/main">
  <p:tag name="TIMING" val="|0.1|0.1"/>
</p:tagLst>
</file>

<file path=ppt/tags/tag4.xml><?xml version="1.0" encoding="utf-8"?>
<p:tagLst xmlns:a="http://schemas.openxmlformats.org/drawingml/2006/main" xmlns:r="http://schemas.openxmlformats.org/officeDocument/2006/relationships" xmlns:p="http://schemas.openxmlformats.org/presentationml/2006/main">
  <p:tag name="TIMING" val="|0|0.1"/>
</p:tagLst>
</file>

<file path=ppt/tags/tag5.xml><?xml version="1.0" encoding="utf-8"?>
<p:tagLst xmlns:a="http://schemas.openxmlformats.org/drawingml/2006/main" xmlns:r="http://schemas.openxmlformats.org/officeDocument/2006/relationships" xmlns:p="http://schemas.openxmlformats.org/presentationml/2006/main">
  <p:tag name="TIMING" val="|0.2"/>
</p:tagLst>
</file>

<file path=ppt/tags/tag6.xml><?xml version="1.0" encoding="utf-8"?>
<p:tagLst xmlns:a="http://schemas.openxmlformats.org/drawingml/2006/main" xmlns:r="http://schemas.openxmlformats.org/officeDocument/2006/relationships" xmlns:p="http://schemas.openxmlformats.org/presentationml/2006/main">
  <p:tag name="TIMING" val="|1.6"/>
</p:tagLst>
</file>

<file path=ppt/tags/tag7.xml><?xml version="1.0" encoding="utf-8"?>
<p:tagLst xmlns:a="http://schemas.openxmlformats.org/drawingml/2006/main" xmlns:r="http://schemas.openxmlformats.org/officeDocument/2006/relationships" xmlns:p="http://schemas.openxmlformats.org/presentationml/2006/main">
  <p:tag name="TIMING" val="|0"/>
</p:tagLst>
</file>

<file path=ppt/tags/tag8.xml><?xml version="1.0" encoding="utf-8"?>
<p:tagLst xmlns:a="http://schemas.openxmlformats.org/drawingml/2006/main" xmlns:r="http://schemas.openxmlformats.org/officeDocument/2006/relationships" xmlns:p="http://schemas.openxmlformats.org/presentationml/2006/main">
  <p:tag name="TIMING" val="|0"/>
</p:tagLst>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73</TotalTime>
  <Words>1546</Words>
  <Application>Microsoft Office PowerPoint</Application>
  <PresentationFormat>Presentación en pantalla (4:3)</PresentationFormat>
  <Paragraphs>189</Paragraphs>
  <Slides>22</Slides>
  <Notes>8</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22</vt:i4>
      </vt:variant>
    </vt:vector>
  </HeadingPairs>
  <TitlesOfParts>
    <vt:vector size="30" baseType="lpstr">
      <vt:lpstr>Agency FB</vt:lpstr>
      <vt:lpstr>Arial</vt:lpstr>
      <vt:lpstr>Calibri</vt:lpstr>
      <vt:lpstr>Calibri Light</vt:lpstr>
      <vt:lpstr>David</vt:lpstr>
      <vt:lpstr>Times New Roman</vt:lpstr>
      <vt:lpstr>Wingdings</vt:lpstr>
      <vt:lpstr>Retrospección</vt:lpstr>
      <vt:lpstr>Presentación de PowerPoint</vt:lpstr>
      <vt:lpstr>Presentación de PowerPoint</vt:lpstr>
      <vt:lpstr>Presentación de PowerPoint</vt:lpstr>
      <vt:lpstr>Presentación de PowerPoint</vt:lpstr>
      <vt:lpstr>Presentación de PowerPoint</vt:lpstr>
      <vt:lpstr>Presentación de PowerPoint</vt:lpstr>
      <vt:lpstr>CONTRATO</vt:lpstr>
      <vt:lpstr>ELEMENTOS DEL CONTRATO </vt:lpstr>
      <vt:lpstr>Presentación de PowerPoint</vt:lpstr>
      <vt:lpstr>Presentación de PowerPoint</vt:lpstr>
      <vt:lpstr>Presentación de PowerPoint</vt:lpstr>
      <vt:lpstr>Presentación de PowerPoint</vt:lpstr>
      <vt:lpstr>Presentación de PowerPoint</vt:lpstr>
      <vt:lpstr>Presentación de PowerPoint</vt:lpstr>
      <vt:lpstr>CLASIFICACION DE LAS OBLIGACIONES.</vt:lpstr>
      <vt:lpstr>Presentación de PowerPoint</vt:lpstr>
      <vt:lpstr>Presentación de PowerPoint</vt:lpstr>
      <vt:lpstr>Presentación de PowerPoint</vt:lpstr>
      <vt:lpstr>Clasificación de los contratos</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Compaq</dc:creator>
  <cp:lastModifiedBy>Rafael Murillo Bueno</cp:lastModifiedBy>
  <cp:revision>8</cp:revision>
  <dcterms:created xsi:type="dcterms:W3CDTF">2014-03-25T00:55:38Z</dcterms:created>
  <dcterms:modified xsi:type="dcterms:W3CDTF">2024-09-06T21:51:11Z</dcterms:modified>
</cp:coreProperties>
</file>