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45" d="100"/>
          <a:sy n="45" d="100"/>
        </p:scale>
        <p:origin x="99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C3CB1B2-3990-093D-C7E4-7015C076E5E1}"/>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a:extLst>
              <a:ext uri="{FF2B5EF4-FFF2-40B4-BE49-F238E27FC236}">
                <a16:creationId xmlns:a16="http://schemas.microsoft.com/office/drawing/2014/main" id="{A3951104-18AF-4B68-6D97-D45D97BDBEC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a:extLst>
              <a:ext uri="{FF2B5EF4-FFF2-40B4-BE49-F238E27FC236}">
                <a16:creationId xmlns:a16="http://schemas.microsoft.com/office/drawing/2014/main" id="{3DF20FAE-00C2-71D7-E6BE-885B693CC4B7}"/>
              </a:ext>
            </a:extLst>
          </p:cNvPr>
          <p:cNvSpPr>
            <a:spLocks noGrp="1"/>
          </p:cNvSpPr>
          <p:nvPr>
            <p:ph type="dt" sz="half" idx="10"/>
          </p:nvPr>
        </p:nvSpPr>
        <p:spPr/>
        <p:txBody>
          <a:bodyPr/>
          <a:lstStyle/>
          <a:p>
            <a:fld id="{3502B2F7-D84C-49BD-8905-8195A59662DD}" type="datetimeFigureOut">
              <a:rPr lang="es-MX" smtClean="0"/>
              <a:t>17/09/2024</a:t>
            </a:fld>
            <a:endParaRPr lang="es-MX"/>
          </a:p>
        </p:txBody>
      </p:sp>
      <p:sp>
        <p:nvSpPr>
          <p:cNvPr id="5" name="Marcador de pie de página 4">
            <a:extLst>
              <a:ext uri="{FF2B5EF4-FFF2-40B4-BE49-F238E27FC236}">
                <a16:creationId xmlns:a16="http://schemas.microsoft.com/office/drawing/2014/main" id="{7FB40AF4-E4C2-F652-C89B-3E31BF3F7EC0}"/>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27FFE327-A09D-83D5-44B4-559DD800D070}"/>
              </a:ext>
            </a:extLst>
          </p:cNvPr>
          <p:cNvSpPr>
            <a:spLocks noGrp="1"/>
          </p:cNvSpPr>
          <p:nvPr>
            <p:ph type="sldNum" sz="quarter" idx="12"/>
          </p:nvPr>
        </p:nvSpPr>
        <p:spPr/>
        <p:txBody>
          <a:bodyPr/>
          <a:lstStyle/>
          <a:p>
            <a:fld id="{C4CA69E4-F955-4FF6-BFA5-244FF8F42786}" type="slidenum">
              <a:rPr lang="es-MX" smtClean="0"/>
              <a:t>‹Nº›</a:t>
            </a:fld>
            <a:endParaRPr lang="es-MX"/>
          </a:p>
        </p:txBody>
      </p:sp>
    </p:spTree>
    <p:extLst>
      <p:ext uri="{BB962C8B-B14F-4D97-AF65-F5344CB8AC3E}">
        <p14:creationId xmlns:p14="http://schemas.microsoft.com/office/powerpoint/2010/main" val="41169015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AF666A0-21F0-2D22-FD45-FB41C42FE0FE}"/>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texto vertical 2">
            <a:extLst>
              <a:ext uri="{FF2B5EF4-FFF2-40B4-BE49-F238E27FC236}">
                <a16:creationId xmlns:a16="http://schemas.microsoft.com/office/drawing/2014/main" id="{C806C76B-901B-573B-A419-C6FC46CEF02A}"/>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C409C015-60AC-85B6-1752-89B3B95DAD28}"/>
              </a:ext>
            </a:extLst>
          </p:cNvPr>
          <p:cNvSpPr>
            <a:spLocks noGrp="1"/>
          </p:cNvSpPr>
          <p:nvPr>
            <p:ph type="dt" sz="half" idx="10"/>
          </p:nvPr>
        </p:nvSpPr>
        <p:spPr/>
        <p:txBody>
          <a:bodyPr/>
          <a:lstStyle/>
          <a:p>
            <a:fld id="{3502B2F7-D84C-49BD-8905-8195A59662DD}" type="datetimeFigureOut">
              <a:rPr lang="es-MX" smtClean="0"/>
              <a:t>17/09/2024</a:t>
            </a:fld>
            <a:endParaRPr lang="es-MX"/>
          </a:p>
        </p:txBody>
      </p:sp>
      <p:sp>
        <p:nvSpPr>
          <p:cNvPr id="5" name="Marcador de pie de página 4">
            <a:extLst>
              <a:ext uri="{FF2B5EF4-FFF2-40B4-BE49-F238E27FC236}">
                <a16:creationId xmlns:a16="http://schemas.microsoft.com/office/drawing/2014/main" id="{A310961D-DCFB-5A93-130C-61D38E6A1017}"/>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61DEF982-CD99-0E3F-F722-60E4E52B3AAE}"/>
              </a:ext>
            </a:extLst>
          </p:cNvPr>
          <p:cNvSpPr>
            <a:spLocks noGrp="1"/>
          </p:cNvSpPr>
          <p:nvPr>
            <p:ph type="sldNum" sz="quarter" idx="12"/>
          </p:nvPr>
        </p:nvSpPr>
        <p:spPr/>
        <p:txBody>
          <a:bodyPr/>
          <a:lstStyle/>
          <a:p>
            <a:fld id="{C4CA69E4-F955-4FF6-BFA5-244FF8F42786}" type="slidenum">
              <a:rPr lang="es-MX" smtClean="0"/>
              <a:t>‹Nº›</a:t>
            </a:fld>
            <a:endParaRPr lang="es-MX"/>
          </a:p>
        </p:txBody>
      </p:sp>
    </p:spTree>
    <p:extLst>
      <p:ext uri="{BB962C8B-B14F-4D97-AF65-F5344CB8AC3E}">
        <p14:creationId xmlns:p14="http://schemas.microsoft.com/office/powerpoint/2010/main" val="33876684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03E8B7F0-3B58-9B8B-8EA9-5A3A2CA7D02A}"/>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a:extLst>
              <a:ext uri="{FF2B5EF4-FFF2-40B4-BE49-F238E27FC236}">
                <a16:creationId xmlns:a16="http://schemas.microsoft.com/office/drawing/2014/main" id="{2D072BC9-4E37-BD0D-5DDA-291D2B04ABAB}"/>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8B6090C2-8991-F7B1-09F3-F2C6028705E8}"/>
              </a:ext>
            </a:extLst>
          </p:cNvPr>
          <p:cNvSpPr>
            <a:spLocks noGrp="1"/>
          </p:cNvSpPr>
          <p:nvPr>
            <p:ph type="dt" sz="half" idx="10"/>
          </p:nvPr>
        </p:nvSpPr>
        <p:spPr/>
        <p:txBody>
          <a:bodyPr/>
          <a:lstStyle/>
          <a:p>
            <a:fld id="{3502B2F7-D84C-49BD-8905-8195A59662DD}" type="datetimeFigureOut">
              <a:rPr lang="es-MX" smtClean="0"/>
              <a:t>17/09/2024</a:t>
            </a:fld>
            <a:endParaRPr lang="es-MX"/>
          </a:p>
        </p:txBody>
      </p:sp>
      <p:sp>
        <p:nvSpPr>
          <p:cNvPr id="5" name="Marcador de pie de página 4">
            <a:extLst>
              <a:ext uri="{FF2B5EF4-FFF2-40B4-BE49-F238E27FC236}">
                <a16:creationId xmlns:a16="http://schemas.microsoft.com/office/drawing/2014/main" id="{570C319F-9D37-7FD0-6BEC-6FF755D9AEA6}"/>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AABC12A8-04FC-F15C-667A-BEA8AE89BEA5}"/>
              </a:ext>
            </a:extLst>
          </p:cNvPr>
          <p:cNvSpPr>
            <a:spLocks noGrp="1"/>
          </p:cNvSpPr>
          <p:nvPr>
            <p:ph type="sldNum" sz="quarter" idx="12"/>
          </p:nvPr>
        </p:nvSpPr>
        <p:spPr/>
        <p:txBody>
          <a:bodyPr/>
          <a:lstStyle/>
          <a:p>
            <a:fld id="{C4CA69E4-F955-4FF6-BFA5-244FF8F42786}" type="slidenum">
              <a:rPr lang="es-MX" smtClean="0"/>
              <a:t>‹Nº›</a:t>
            </a:fld>
            <a:endParaRPr lang="es-MX"/>
          </a:p>
        </p:txBody>
      </p:sp>
    </p:spTree>
    <p:extLst>
      <p:ext uri="{BB962C8B-B14F-4D97-AF65-F5344CB8AC3E}">
        <p14:creationId xmlns:p14="http://schemas.microsoft.com/office/powerpoint/2010/main" val="37075045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2162532-E856-6522-4134-D434BB2E3F22}"/>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5341D715-7946-EFE7-ECAE-5F414CF1A45F}"/>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109E8223-0B8C-D42A-04A0-85B310048238}"/>
              </a:ext>
            </a:extLst>
          </p:cNvPr>
          <p:cNvSpPr>
            <a:spLocks noGrp="1"/>
          </p:cNvSpPr>
          <p:nvPr>
            <p:ph type="dt" sz="half" idx="10"/>
          </p:nvPr>
        </p:nvSpPr>
        <p:spPr/>
        <p:txBody>
          <a:bodyPr/>
          <a:lstStyle/>
          <a:p>
            <a:fld id="{3502B2F7-D84C-49BD-8905-8195A59662DD}" type="datetimeFigureOut">
              <a:rPr lang="es-MX" smtClean="0"/>
              <a:t>17/09/2024</a:t>
            </a:fld>
            <a:endParaRPr lang="es-MX"/>
          </a:p>
        </p:txBody>
      </p:sp>
      <p:sp>
        <p:nvSpPr>
          <p:cNvPr id="5" name="Marcador de pie de página 4">
            <a:extLst>
              <a:ext uri="{FF2B5EF4-FFF2-40B4-BE49-F238E27FC236}">
                <a16:creationId xmlns:a16="http://schemas.microsoft.com/office/drawing/2014/main" id="{0E87166B-662D-F626-EAEE-8C9D83BAB51F}"/>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871C4B8F-6379-8CA9-F7E6-A4940E698A5A}"/>
              </a:ext>
            </a:extLst>
          </p:cNvPr>
          <p:cNvSpPr>
            <a:spLocks noGrp="1"/>
          </p:cNvSpPr>
          <p:nvPr>
            <p:ph type="sldNum" sz="quarter" idx="12"/>
          </p:nvPr>
        </p:nvSpPr>
        <p:spPr/>
        <p:txBody>
          <a:bodyPr/>
          <a:lstStyle/>
          <a:p>
            <a:fld id="{C4CA69E4-F955-4FF6-BFA5-244FF8F42786}" type="slidenum">
              <a:rPr lang="es-MX" smtClean="0"/>
              <a:t>‹Nº›</a:t>
            </a:fld>
            <a:endParaRPr lang="es-MX"/>
          </a:p>
        </p:txBody>
      </p:sp>
    </p:spTree>
    <p:extLst>
      <p:ext uri="{BB962C8B-B14F-4D97-AF65-F5344CB8AC3E}">
        <p14:creationId xmlns:p14="http://schemas.microsoft.com/office/powerpoint/2010/main" val="16732485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6CB935D-4E80-B28E-7597-B7FF02C4C2DC}"/>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7291E1EE-0E4F-EE7F-7881-36C4E9898FE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80D14751-610A-2A12-165B-CAD521A95136}"/>
              </a:ext>
            </a:extLst>
          </p:cNvPr>
          <p:cNvSpPr>
            <a:spLocks noGrp="1"/>
          </p:cNvSpPr>
          <p:nvPr>
            <p:ph type="dt" sz="half" idx="10"/>
          </p:nvPr>
        </p:nvSpPr>
        <p:spPr/>
        <p:txBody>
          <a:bodyPr/>
          <a:lstStyle/>
          <a:p>
            <a:fld id="{3502B2F7-D84C-49BD-8905-8195A59662DD}" type="datetimeFigureOut">
              <a:rPr lang="es-MX" smtClean="0"/>
              <a:t>17/09/2024</a:t>
            </a:fld>
            <a:endParaRPr lang="es-MX"/>
          </a:p>
        </p:txBody>
      </p:sp>
      <p:sp>
        <p:nvSpPr>
          <p:cNvPr id="5" name="Marcador de pie de página 4">
            <a:extLst>
              <a:ext uri="{FF2B5EF4-FFF2-40B4-BE49-F238E27FC236}">
                <a16:creationId xmlns:a16="http://schemas.microsoft.com/office/drawing/2014/main" id="{7BE4C481-3AB4-BBAD-F72A-96EE280F4D5F}"/>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069C3E8D-B30E-F108-26B4-4C06219CB500}"/>
              </a:ext>
            </a:extLst>
          </p:cNvPr>
          <p:cNvSpPr>
            <a:spLocks noGrp="1"/>
          </p:cNvSpPr>
          <p:nvPr>
            <p:ph type="sldNum" sz="quarter" idx="12"/>
          </p:nvPr>
        </p:nvSpPr>
        <p:spPr/>
        <p:txBody>
          <a:bodyPr/>
          <a:lstStyle/>
          <a:p>
            <a:fld id="{C4CA69E4-F955-4FF6-BFA5-244FF8F42786}" type="slidenum">
              <a:rPr lang="es-MX" smtClean="0"/>
              <a:t>‹Nº›</a:t>
            </a:fld>
            <a:endParaRPr lang="es-MX"/>
          </a:p>
        </p:txBody>
      </p:sp>
    </p:spTree>
    <p:extLst>
      <p:ext uri="{BB962C8B-B14F-4D97-AF65-F5344CB8AC3E}">
        <p14:creationId xmlns:p14="http://schemas.microsoft.com/office/powerpoint/2010/main" val="24675768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C3684A8-449D-61BD-88ED-4E8CA9E8850B}"/>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9F809246-2F2B-9646-D083-4EEF560F6E27}"/>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a:extLst>
              <a:ext uri="{FF2B5EF4-FFF2-40B4-BE49-F238E27FC236}">
                <a16:creationId xmlns:a16="http://schemas.microsoft.com/office/drawing/2014/main" id="{80029634-8918-0D83-B38A-0FBA63113973}"/>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a:extLst>
              <a:ext uri="{FF2B5EF4-FFF2-40B4-BE49-F238E27FC236}">
                <a16:creationId xmlns:a16="http://schemas.microsoft.com/office/drawing/2014/main" id="{577A43D4-BF22-658D-B2C9-BE51AC148D77}"/>
              </a:ext>
            </a:extLst>
          </p:cNvPr>
          <p:cNvSpPr>
            <a:spLocks noGrp="1"/>
          </p:cNvSpPr>
          <p:nvPr>
            <p:ph type="dt" sz="half" idx="10"/>
          </p:nvPr>
        </p:nvSpPr>
        <p:spPr/>
        <p:txBody>
          <a:bodyPr/>
          <a:lstStyle/>
          <a:p>
            <a:fld id="{3502B2F7-D84C-49BD-8905-8195A59662DD}" type="datetimeFigureOut">
              <a:rPr lang="es-MX" smtClean="0"/>
              <a:t>17/09/2024</a:t>
            </a:fld>
            <a:endParaRPr lang="es-MX"/>
          </a:p>
        </p:txBody>
      </p:sp>
      <p:sp>
        <p:nvSpPr>
          <p:cNvPr id="6" name="Marcador de pie de página 5">
            <a:extLst>
              <a:ext uri="{FF2B5EF4-FFF2-40B4-BE49-F238E27FC236}">
                <a16:creationId xmlns:a16="http://schemas.microsoft.com/office/drawing/2014/main" id="{063B8CAF-670C-1420-E140-D8DB0CAAE339}"/>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EBCE9386-73B7-F15D-A617-A1D010BDF5D4}"/>
              </a:ext>
            </a:extLst>
          </p:cNvPr>
          <p:cNvSpPr>
            <a:spLocks noGrp="1"/>
          </p:cNvSpPr>
          <p:nvPr>
            <p:ph type="sldNum" sz="quarter" idx="12"/>
          </p:nvPr>
        </p:nvSpPr>
        <p:spPr/>
        <p:txBody>
          <a:bodyPr/>
          <a:lstStyle/>
          <a:p>
            <a:fld id="{C4CA69E4-F955-4FF6-BFA5-244FF8F42786}" type="slidenum">
              <a:rPr lang="es-MX" smtClean="0"/>
              <a:t>‹Nº›</a:t>
            </a:fld>
            <a:endParaRPr lang="es-MX"/>
          </a:p>
        </p:txBody>
      </p:sp>
    </p:spTree>
    <p:extLst>
      <p:ext uri="{BB962C8B-B14F-4D97-AF65-F5344CB8AC3E}">
        <p14:creationId xmlns:p14="http://schemas.microsoft.com/office/powerpoint/2010/main" val="35008484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C5E83CC-80A3-6CC9-7602-D32C4F9F1FF9}"/>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A949EA7D-CEAF-CD03-93CD-80CAEEA399E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9084A534-4F21-123E-E3A0-E644BD698F75}"/>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a:extLst>
              <a:ext uri="{FF2B5EF4-FFF2-40B4-BE49-F238E27FC236}">
                <a16:creationId xmlns:a16="http://schemas.microsoft.com/office/drawing/2014/main" id="{EBA7D4CA-5566-5941-967D-FFE1A172B7F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9459F62A-A06F-C240-E415-9CD5BDF3BB10}"/>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a:extLst>
              <a:ext uri="{FF2B5EF4-FFF2-40B4-BE49-F238E27FC236}">
                <a16:creationId xmlns:a16="http://schemas.microsoft.com/office/drawing/2014/main" id="{487994C5-3E04-AD56-9B77-D6E21A75506D}"/>
              </a:ext>
            </a:extLst>
          </p:cNvPr>
          <p:cNvSpPr>
            <a:spLocks noGrp="1"/>
          </p:cNvSpPr>
          <p:nvPr>
            <p:ph type="dt" sz="half" idx="10"/>
          </p:nvPr>
        </p:nvSpPr>
        <p:spPr/>
        <p:txBody>
          <a:bodyPr/>
          <a:lstStyle/>
          <a:p>
            <a:fld id="{3502B2F7-D84C-49BD-8905-8195A59662DD}" type="datetimeFigureOut">
              <a:rPr lang="es-MX" smtClean="0"/>
              <a:t>17/09/2024</a:t>
            </a:fld>
            <a:endParaRPr lang="es-MX"/>
          </a:p>
        </p:txBody>
      </p:sp>
      <p:sp>
        <p:nvSpPr>
          <p:cNvPr id="8" name="Marcador de pie de página 7">
            <a:extLst>
              <a:ext uri="{FF2B5EF4-FFF2-40B4-BE49-F238E27FC236}">
                <a16:creationId xmlns:a16="http://schemas.microsoft.com/office/drawing/2014/main" id="{620E2019-5835-B9AD-061A-27A37FAE35EB}"/>
              </a:ext>
            </a:extLst>
          </p:cNvPr>
          <p:cNvSpPr>
            <a:spLocks noGrp="1"/>
          </p:cNvSpPr>
          <p:nvPr>
            <p:ph type="ftr" sz="quarter" idx="11"/>
          </p:nvPr>
        </p:nvSpPr>
        <p:spPr/>
        <p:txBody>
          <a:bodyPr/>
          <a:lstStyle/>
          <a:p>
            <a:endParaRPr lang="es-MX"/>
          </a:p>
        </p:txBody>
      </p:sp>
      <p:sp>
        <p:nvSpPr>
          <p:cNvPr id="9" name="Marcador de número de diapositiva 8">
            <a:extLst>
              <a:ext uri="{FF2B5EF4-FFF2-40B4-BE49-F238E27FC236}">
                <a16:creationId xmlns:a16="http://schemas.microsoft.com/office/drawing/2014/main" id="{D16E4370-7DF0-AFE5-E4B7-77AA5960CA96}"/>
              </a:ext>
            </a:extLst>
          </p:cNvPr>
          <p:cNvSpPr>
            <a:spLocks noGrp="1"/>
          </p:cNvSpPr>
          <p:nvPr>
            <p:ph type="sldNum" sz="quarter" idx="12"/>
          </p:nvPr>
        </p:nvSpPr>
        <p:spPr/>
        <p:txBody>
          <a:bodyPr/>
          <a:lstStyle/>
          <a:p>
            <a:fld id="{C4CA69E4-F955-4FF6-BFA5-244FF8F42786}" type="slidenum">
              <a:rPr lang="es-MX" smtClean="0"/>
              <a:t>‹Nº›</a:t>
            </a:fld>
            <a:endParaRPr lang="es-MX"/>
          </a:p>
        </p:txBody>
      </p:sp>
    </p:spTree>
    <p:extLst>
      <p:ext uri="{BB962C8B-B14F-4D97-AF65-F5344CB8AC3E}">
        <p14:creationId xmlns:p14="http://schemas.microsoft.com/office/powerpoint/2010/main" val="28803106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F78292D-37D3-5FEC-B2F2-54C216381FB9}"/>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fecha 2">
            <a:extLst>
              <a:ext uri="{FF2B5EF4-FFF2-40B4-BE49-F238E27FC236}">
                <a16:creationId xmlns:a16="http://schemas.microsoft.com/office/drawing/2014/main" id="{14CE89DD-C9E8-C5EE-70B0-FE5C3BDC80F5}"/>
              </a:ext>
            </a:extLst>
          </p:cNvPr>
          <p:cNvSpPr>
            <a:spLocks noGrp="1"/>
          </p:cNvSpPr>
          <p:nvPr>
            <p:ph type="dt" sz="half" idx="10"/>
          </p:nvPr>
        </p:nvSpPr>
        <p:spPr/>
        <p:txBody>
          <a:bodyPr/>
          <a:lstStyle/>
          <a:p>
            <a:fld id="{3502B2F7-D84C-49BD-8905-8195A59662DD}" type="datetimeFigureOut">
              <a:rPr lang="es-MX" smtClean="0"/>
              <a:t>17/09/2024</a:t>
            </a:fld>
            <a:endParaRPr lang="es-MX"/>
          </a:p>
        </p:txBody>
      </p:sp>
      <p:sp>
        <p:nvSpPr>
          <p:cNvPr id="4" name="Marcador de pie de página 3">
            <a:extLst>
              <a:ext uri="{FF2B5EF4-FFF2-40B4-BE49-F238E27FC236}">
                <a16:creationId xmlns:a16="http://schemas.microsoft.com/office/drawing/2014/main" id="{5006414A-C022-3BC4-759D-9D59242AC4DF}"/>
              </a:ext>
            </a:extLst>
          </p:cNvPr>
          <p:cNvSpPr>
            <a:spLocks noGrp="1"/>
          </p:cNvSpPr>
          <p:nvPr>
            <p:ph type="ftr" sz="quarter" idx="11"/>
          </p:nvPr>
        </p:nvSpPr>
        <p:spPr/>
        <p:txBody>
          <a:bodyPr/>
          <a:lstStyle/>
          <a:p>
            <a:endParaRPr lang="es-MX"/>
          </a:p>
        </p:txBody>
      </p:sp>
      <p:sp>
        <p:nvSpPr>
          <p:cNvPr id="5" name="Marcador de número de diapositiva 4">
            <a:extLst>
              <a:ext uri="{FF2B5EF4-FFF2-40B4-BE49-F238E27FC236}">
                <a16:creationId xmlns:a16="http://schemas.microsoft.com/office/drawing/2014/main" id="{CCF8A279-5F18-6632-E57F-A6D20B589132}"/>
              </a:ext>
            </a:extLst>
          </p:cNvPr>
          <p:cNvSpPr>
            <a:spLocks noGrp="1"/>
          </p:cNvSpPr>
          <p:nvPr>
            <p:ph type="sldNum" sz="quarter" idx="12"/>
          </p:nvPr>
        </p:nvSpPr>
        <p:spPr/>
        <p:txBody>
          <a:bodyPr/>
          <a:lstStyle/>
          <a:p>
            <a:fld id="{C4CA69E4-F955-4FF6-BFA5-244FF8F42786}" type="slidenum">
              <a:rPr lang="es-MX" smtClean="0"/>
              <a:t>‹Nº›</a:t>
            </a:fld>
            <a:endParaRPr lang="es-MX"/>
          </a:p>
        </p:txBody>
      </p:sp>
    </p:spTree>
    <p:extLst>
      <p:ext uri="{BB962C8B-B14F-4D97-AF65-F5344CB8AC3E}">
        <p14:creationId xmlns:p14="http://schemas.microsoft.com/office/powerpoint/2010/main" val="28490739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EE8C0DCE-86AA-956B-59BD-F40FA4658C73}"/>
              </a:ext>
            </a:extLst>
          </p:cNvPr>
          <p:cNvSpPr>
            <a:spLocks noGrp="1"/>
          </p:cNvSpPr>
          <p:nvPr>
            <p:ph type="dt" sz="half" idx="10"/>
          </p:nvPr>
        </p:nvSpPr>
        <p:spPr/>
        <p:txBody>
          <a:bodyPr/>
          <a:lstStyle/>
          <a:p>
            <a:fld id="{3502B2F7-D84C-49BD-8905-8195A59662DD}" type="datetimeFigureOut">
              <a:rPr lang="es-MX" smtClean="0"/>
              <a:t>17/09/2024</a:t>
            </a:fld>
            <a:endParaRPr lang="es-MX"/>
          </a:p>
        </p:txBody>
      </p:sp>
      <p:sp>
        <p:nvSpPr>
          <p:cNvPr id="3" name="Marcador de pie de página 2">
            <a:extLst>
              <a:ext uri="{FF2B5EF4-FFF2-40B4-BE49-F238E27FC236}">
                <a16:creationId xmlns:a16="http://schemas.microsoft.com/office/drawing/2014/main" id="{85E54048-4571-A1D5-133D-B3210855058F}"/>
              </a:ext>
            </a:extLst>
          </p:cNvPr>
          <p:cNvSpPr>
            <a:spLocks noGrp="1"/>
          </p:cNvSpPr>
          <p:nvPr>
            <p:ph type="ftr" sz="quarter" idx="11"/>
          </p:nvPr>
        </p:nvSpPr>
        <p:spPr/>
        <p:txBody>
          <a:bodyPr/>
          <a:lstStyle/>
          <a:p>
            <a:endParaRPr lang="es-MX"/>
          </a:p>
        </p:txBody>
      </p:sp>
      <p:sp>
        <p:nvSpPr>
          <p:cNvPr id="4" name="Marcador de número de diapositiva 3">
            <a:extLst>
              <a:ext uri="{FF2B5EF4-FFF2-40B4-BE49-F238E27FC236}">
                <a16:creationId xmlns:a16="http://schemas.microsoft.com/office/drawing/2014/main" id="{4FD42EC9-7F4C-18C2-E59D-97ACD65BA666}"/>
              </a:ext>
            </a:extLst>
          </p:cNvPr>
          <p:cNvSpPr>
            <a:spLocks noGrp="1"/>
          </p:cNvSpPr>
          <p:nvPr>
            <p:ph type="sldNum" sz="quarter" idx="12"/>
          </p:nvPr>
        </p:nvSpPr>
        <p:spPr/>
        <p:txBody>
          <a:bodyPr/>
          <a:lstStyle/>
          <a:p>
            <a:fld id="{C4CA69E4-F955-4FF6-BFA5-244FF8F42786}" type="slidenum">
              <a:rPr lang="es-MX" smtClean="0"/>
              <a:t>‹Nº›</a:t>
            </a:fld>
            <a:endParaRPr lang="es-MX"/>
          </a:p>
        </p:txBody>
      </p:sp>
    </p:spTree>
    <p:extLst>
      <p:ext uri="{BB962C8B-B14F-4D97-AF65-F5344CB8AC3E}">
        <p14:creationId xmlns:p14="http://schemas.microsoft.com/office/powerpoint/2010/main" val="5517996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A931EEC-EA3F-07AF-ECEB-9030A39734CA}"/>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2DDAF2B2-3079-6241-1AFE-7D2CF6F63D6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a:extLst>
              <a:ext uri="{FF2B5EF4-FFF2-40B4-BE49-F238E27FC236}">
                <a16:creationId xmlns:a16="http://schemas.microsoft.com/office/drawing/2014/main" id="{D6C41789-88FB-D4B6-27AF-48C6A7B4391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66140644-F582-2924-245A-FA725636038B}"/>
              </a:ext>
            </a:extLst>
          </p:cNvPr>
          <p:cNvSpPr>
            <a:spLocks noGrp="1"/>
          </p:cNvSpPr>
          <p:nvPr>
            <p:ph type="dt" sz="half" idx="10"/>
          </p:nvPr>
        </p:nvSpPr>
        <p:spPr/>
        <p:txBody>
          <a:bodyPr/>
          <a:lstStyle/>
          <a:p>
            <a:fld id="{3502B2F7-D84C-49BD-8905-8195A59662DD}" type="datetimeFigureOut">
              <a:rPr lang="es-MX" smtClean="0"/>
              <a:t>17/09/2024</a:t>
            </a:fld>
            <a:endParaRPr lang="es-MX"/>
          </a:p>
        </p:txBody>
      </p:sp>
      <p:sp>
        <p:nvSpPr>
          <p:cNvPr id="6" name="Marcador de pie de página 5">
            <a:extLst>
              <a:ext uri="{FF2B5EF4-FFF2-40B4-BE49-F238E27FC236}">
                <a16:creationId xmlns:a16="http://schemas.microsoft.com/office/drawing/2014/main" id="{1084DBF4-4D60-0574-F744-A51B6A29DB7E}"/>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13DF8FA0-A6AE-4E1D-DDE0-3780961D03E0}"/>
              </a:ext>
            </a:extLst>
          </p:cNvPr>
          <p:cNvSpPr>
            <a:spLocks noGrp="1"/>
          </p:cNvSpPr>
          <p:nvPr>
            <p:ph type="sldNum" sz="quarter" idx="12"/>
          </p:nvPr>
        </p:nvSpPr>
        <p:spPr/>
        <p:txBody>
          <a:bodyPr/>
          <a:lstStyle/>
          <a:p>
            <a:fld id="{C4CA69E4-F955-4FF6-BFA5-244FF8F42786}" type="slidenum">
              <a:rPr lang="es-MX" smtClean="0"/>
              <a:t>‹Nº›</a:t>
            </a:fld>
            <a:endParaRPr lang="es-MX"/>
          </a:p>
        </p:txBody>
      </p:sp>
    </p:spTree>
    <p:extLst>
      <p:ext uri="{BB962C8B-B14F-4D97-AF65-F5344CB8AC3E}">
        <p14:creationId xmlns:p14="http://schemas.microsoft.com/office/powerpoint/2010/main" val="2776340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D5F89AB-6D22-8AB9-36B0-1BAAE7A90BB2}"/>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a:extLst>
              <a:ext uri="{FF2B5EF4-FFF2-40B4-BE49-F238E27FC236}">
                <a16:creationId xmlns:a16="http://schemas.microsoft.com/office/drawing/2014/main" id="{9267A223-C0D6-B59F-C6A5-D3AC9C2B81B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a:extLst>
              <a:ext uri="{FF2B5EF4-FFF2-40B4-BE49-F238E27FC236}">
                <a16:creationId xmlns:a16="http://schemas.microsoft.com/office/drawing/2014/main" id="{CB2B2A9E-A1D6-1F4D-B4ED-E2BE93FBD6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429E6BB6-F0F1-ED26-5AF4-60DE776DDCCC}"/>
              </a:ext>
            </a:extLst>
          </p:cNvPr>
          <p:cNvSpPr>
            <a:spLocks noGrp="1"/>
          </p:cNvSpPr>
          <p:nvPr>
            <p:ph type="dt" sz="half" idx="10"/>
          </p:nvPr>
        </p:nvSpPr>
        <p:spPr/>
        <p:txBody>
          <a:bodyPr/>
          <a:lstStyle/>
          <a:p>
            <a:fld id="{3502B2F7-D84C-49BD-8905-8195A59662DD}" type="datetimeFigureOut">
              <a:rPr lang="es-MX" smtClean="0"/>
              <a:t>17/09/2024</a:t>
            </a:fld>
            <a:endParaRPr lang="es-MX"/>
          </a:p>
        </p:txBody>
      </p:sp>
      <p:sp>
        <p:nvSpPr>
          <p:cNvPr id="6" name="Marcador de pie de página 5">
            <a:extLst>
              <a:ext uri="{FF2B5EF4-FFF2-40B4-BE49-F238E27FC236}">
                <a16:creationId xmlns:a16="http://schemas.microsoft.com/office/drawing/2014/main" id="{0E970B7A-AB01-CB62-D468-4BA1DF703809}"/>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8EBFA3C9-F340-1B70-EBBD-1D56450D710F}"/>
              </a:ext>
            </a:extLst>
          </p:cNvPr>
          <p:cNvSpPr>
            <a:spLocks noGrp="1"/>
          </p:cNvSpPr>
          <p:nvPr>
            <p:ph type="sldNum" sz="quarter" idx="12"/>
          </p:nvPr>
        </p:nvSpPr>
        <p:spPr/>
        <p:txBody>
          <a:bodyPr/>
          <a:lstStyle/>
          <a:p>
            <a:fld id="{C4CA69E4-F955-4FF6-BFA5-244FF8F42786}" type="slidenum">
              <a:rPr lang="es-MX" smtClean="0"/>
              <a:t>‹Nº›</a:t>
            </a:fld>
            <a:endParaRPr lang="es-MX"/>
          </a:p>
        </p:txBody>
      </p:sp>
    </p:spTree>
    <p:extLst>
      <p:ext uri="{BB962C8B-B14F-4D97-AF65-F5344CB8AC3E}">
        <p14:creationId xmlns:p14="http://schemas.microsoft.com/office/powerpoint/2010/main" val="1237597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80E0BF89-476D-3184-51DC-1452602AB63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1B8DF0BB-8E12-8990-D6C3-320D442A1D4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723FE4D3-A5AD-C7AA-BCF8-BC13309945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502B2F7-D84C-49BD-8905-8195A59662DD}" type="datetimeFigureOut">
              <a:rPr lang="es-MX" smtClean="0"/>
              <a:t>17/09/2024</a:t>
            </a:fld>
            <a:endParaRPr lang="es-MX"/>
          </a:p>
        </p:txBody>
      </p:sp>
      <p:sp>
        <p:nvSpPr>
          <p:cNvPr id="5" name="Marcador de pie de página 4">
            <a:extLst>
              <a:ext uri="{FF2B5EF4-FFF2-40B4-BE49-F238E27FC236}">
                <a16:creationId xmlns:a16="http://schemas.microsoft.com/office/drawing/2014/main" id="{BE046032-C555-A67D-39F7-5B29A31D935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MX"/>
          </a:p>
        </p:txBody>
      </p:sp>
      <p:sp>
        <p:nvSpPr>
          <p:cNvPr id="6" name="Marcador de número de diapositiva 5">
            <a:extLst>
              <a:ext uri="{FF2B5EF4-FFF2-40B4-BE49-F238E27FC236}">
                <a16:creationId xmlns:a16="http://schemas.microsoft.com/office/drawing/2014/main" id="{AF3EAFD3-0CAD-7428-B5EB-91C619E87BB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4CA69E4-F955-4FF6-BFA5-244FF8F42786}" type="slidenum">
              <a:rPr lang="es-MX" smtClean="0"/>
              <a:t>‹Nº›</a:t>
            </a:fld>
            <a:endParaRPr lang="es-MX"/>
          </a:p>
        </p:txBody>
      </p:sp>
    </p:spTree>
    <p:extLst>
      <p:ext uri="{BB962C8B-B14F-4D97-AF65-F5344CB8AC3E}">
        <p14:creationId xmlns:p14="http://schemas.microsoft.com/office/powerpoint/2010/main" val="21062624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8" Type="http://schemas.openxmlformats.org/officeDocument/2006/relationships/hyperlink" Target="http://www.enciclopedia-juridica.com/d/inmuebles/inmuebles.htm" TargetMode="External"/><Relationship Id="rId3" Type="http://schemas.openxmlformats.org/officeDocument/2006/relationships/hyperlink" Target="http://www.enciclopedia-juridica.com/d/obligaci%C3%B3n/obligaci%C3%B3n.htm" TargetMode="External"/><Relationship Id="rId7" Type="http://schemas.openxmlformats.org/officeDocument/2006/relationships/hyperlink" Target="http://www.enciclopedia-juridica.com/d/bienes-muebles/bienes-muebles.htm" TargetMode="External"/><Relationship Id="rId12" Type="http://schemas.openxmlformats.org/officeDocument/2006/relationships/hyperlink" Target="http://www.enciclopedia-juridica.com/d/partes/partes.htm" TargetMode="External"/><Relationship Id="rId2" Type="http://schemas.openxmlformats.org/officeDocument/2006/relationships/hyperlink" Target="http://www.enciclopedia-juridica.com/d/derecho-real-de-goce/derecho-real-de-goce.htm" TargetMode="External"/><Relationship Id="rId1" Type="http://schemas.openxmlformats.org/officeDocument/2006/relationships/slideLayout" Target="../slideLayouts/slideLayout7.xml"/><Relationship Id="rId6" Type="http://schemas.openxmlformats.org/officeDocument/2006/relationships/hyperlink" Target="http://www.enciclopedia-juridica.com/d/derecho/derecho.htm" TargetMode="External"/><Relationship Id="rId11" Type="http://schemas.openxmlformats.org/officeDocument/2006/relationships/hyperlink" Target="http://www.enciclopedia-juridica.com/d/voluntad/voluntad.htm" TargetMode="External"/><Relationship Id="rId5" Type="http://schemas.openxmlformats.org/officeDocument/2006/relationships/hyperlink" Target="http://www.enciclopedia-juridica.com/d/constituci%C3%B3n/constituci%C3%B3n.htm" TargetMode="External"/><Relationship Id="rId10" Type="http://schemas.openxmlformats.org/officeDocument/2006/relationships/hyperlink" Target="http://www.enciclopedia-juridica.com/d/categor%C3%ADa/categor%C3%ADa.htm" TargetMode="External"/><Relationship Id="rId4" Type="http://schemas.openxmlformats.org/officeDocument/2006/relationships/hyperlink" Target="http://www.enciclopedia-juridica.com/d/t%C3%ADtulo/t%C3%ADtulo.htm" TargetMode="External"/><Relationship Id="rId9" Type="http://schemas.openxmlformats.org/officeDocument/2006/relationships/hyperlink" Target="http://www.enciclopedia-juridica.com/d/duraci%C3%B3n/duraci%C3%B3n.htm"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C229A0-6EFB-5D2C-7F42-D85733292309}"/>
              </a:ext>
            </a:extLst>
          </p:cNvPr>
          <p:cNvSpPr>
            <a:spLocks noGrp="1"/>
          </p:cNvSpPr>
          <p:nvPr>
            <p:ph type="ctrTitle"/>
          </p:nvPr>
        </p:nvSpPr>
        <p:spPr/>
        <p:txBody>
          <a:bodyPr/>
          <a:lstStyle/>
          <a:p>
            <a:r>
              <a:rPr lang="es-MX" dirty="0"/>
              <a:t>EL USUFRUCTO</a:t>
            </a:r>
          </a:p>
        </p:txBody>
      </p:sp>
      <p:sp>
        <p:nvSpPr>
          <p:cNvPr id="3" name="Subtítulo 2">
            <a:extLst>
              <a:ext uri="{FF2B5EF4-FFF2-40B4-BE49-F238E27FC236}">
                <a16:creationId xmlns:a16="http://schemas.microsoft.com/office/drawing/2014/main" id="{4321BF77-8E39-07E1-48F8-22B81E12B2EE}"/>
              </a:ext>
            </a:extLst>
          </p:cNvPr>
          <p:cNvSpPr>
            <a:spLocks noGrp="1"/>
          </p:cNvSpPr>
          <p:nvPr>
            <p:ph type="subTitle" idx="1"/>
          </p:nvPr>
        </p:nvSpPr>
        <p:spPr/>
        <p:txBody>
          <a:bodyPr/>
          <a:lstStyle/>
          <a:p>
            <a:endParaRPr lang="es-MX"/>
          </a:p>
        </p:txBody>
      </p:sp>
    </p:spTree>
    <p:extLst>
      <p:ext uri="{BB962C8B-B14F-4D97-AF65-F5344CB8AC3E}">
        <p14:creationId xmlns:p14="http://schemas.microsoft.com/office/powerpoint/2010/main" val="35154839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90E66AB7-5927-3BE5-A5F0-1C8E69628036}"/>
              </a:ext>
            </a:extLst>
          </p:cNvPr>
          <p:cNvSpPr txBox="1"/>
          <p:nvPr/>
        </p:nvSpPr>
        <p:spPr>
          <a:xfrm>
            <a:off x="997527" y="798022"/>
            <a:ext cx="8678488" cy="5909310"/>
          </a:xfrm>
          <a:prstGeom prst="rect">
            <a:avLst/>
          </a:prstGeom>
          <a:noFill/>
        </p:spPr>
        <p:txBody>
          <a:bodyPr wrap="square" rtlCol="0">
            <a:spAutoFit/>
          </a:bodyPr>
          <a:lstStyle/>
          <a:p>
            <a:pPr algn="l"/>
            <a:r>
              <a:rPr lang="es-MX" b="1" i="0" dirty="0">
                <a:solidFill>
                  <a:srgbClr val="222222"/>
                </a:solidFill>
                <a:effectLst/>
                <a:latin typeface="-apple-system"/>
              </a:rPr>
              <a:t> </a:t>
            </a:r>
            <a:r>
              <a:rPr lang="es-MX" sz="2400" b="1" i="0" dirty="0">
                <a:solidFill>
                  <a:srgbClr val="222222"/>
                </a:solidFill>
                <a:effectLst/>
                <a:latin typeface="-apple-system"/>
              </a:rPr>
              <a:t>Formas de adquirir el usufructo</a:t>
            </a:r>
          </a:p>
          <a:p>
            <a:pPr algn="l"/>
            <a:r>
              <a:rPr lang="es-MX" sz="2400" b="1" i="0" dirty="0">
                <a:solidFill>
                  <a:srgbClr val="222222"/>
                </a:solidFill>
                <a:effectLst/>
                <a:latin typeface="-apple-system"/>
              </a:rPr>
              <a:t> Atendiendo a lo establecido en el Código Civil Federal (CCF), las formas de constitución del usufructo son:</a:t>
            </a:r>
          </a:p>
          <a:p>
            <a:pPr algn="l">
              <a:buFont typeface="Arial" panose="020B0604020202020204" pitchFamily="34" charset="0"/>
              <a:buChar char="•"/>
            </a:pPr>
            <a:r>
              <a:rPr lang="es-MX" sz="2400" b="1" i="0" dirty="0">
                <a:solidFill>
                  <a:srgbClr val="222222"/>
                </a:solidFill>
                <a:effectLst/>
                <a:latin typeface="-apple-system"/>
              </a:rPr>
              <a:t>Por Ley: Los usufructos legales son:</a:t>
            </a:r>
          </a:p>
          <a:p>
            <a:pPr marL="742950" lvl="1" indent="-285750" algn="l">
              <a:buFont typeface="Arial" panose="020B0604020202020204" pitchFamily="34" charset="0"/>
              <a:buChar char="•"/>
            </a:pPr>
            <a:r>
              <a:rPr lang="es-MX" sz="2400" b="1" i="0" dirty="0">
                <a:solidFill>
                  <a:srgbClr val="222222"/>
                </a:solidFill>
                <a:effectLst/>
                <a:latin typeface="-apple-system"/>
              </a:rPr>
              <a:t>El usufructo del cincuenta por ciento de los bienes que los hijos sujetos a patria potestad que adquieran por título diverso a su trabajo.</a:t>
            </a:r>
          </a:p>
          <a:p>
            <a:pPr marL="742950" lvl="1" indent="-285750" algn="l">
              <a:buFont typeface="Arial" panose="020B0604020202020204" pitchFamily="34" charset="0"/>
              <a:buChar char="•"/>
            </a:pPr>
            <a:r>
              <a:rPr lang="es-MX" sz="2400" b="1" i="0" dirty="0">
                <a:solidFill>
                  <a:srgbClr val="222222"/>
                </a:solidFill>
                <a:effectLst/>
                <a:latin typeface="-apple-system"/>
              </a:rPr>
              <a:t>El que se establece a favor del heredero en la institución fiduciaria. Artículo. 1480 del CCF</a:t>
            </a:r>
          </a:p>
          <a:p>
            <a:pPr marL="742950" lvl="1" indent="-285750" algn="l">
              <a:buFont typeface="Arial" panose="020B0604020202020204" pitchFamily="34" charset="0"/>
              <a:buChar char="•"/>
            </a:pPr>
            <a:r>
              <a:rPr lang="es-MX" sz="2400" b="1" i="0" dirty="0">
                <a:solidFill>
                  <a:srgbClr val="222222"/>
                </a:solidFill>
                <a:effectLst/>
                <a:latin typeface="-apple-system"/>
              </a:rPr>
              <a:t>Los legados sujetos a plazo suspensivo o extintivo.</a:t>
            </a:r>
          </a:p>
          <a:p>
            <a:pPr algn="l">
              <a:buFont typeface="Arial" panose="020B0604020202020204" pitchFamily="34" charset="0"/>
              <a:buChar char="•"/>
            </a:pPr>
            <a:r>
              <a:rPr lang="es-MX" sz="2400" b="1" i="0" dirty="0">
                <a:solidFill>
                  <a:srgbClr val="222222"/>
                </a:solidFill>
                <a:effectLst/>
                <a:latin typeface="-apple-system"/>
              </a:rPr>
              <a:t>Por voluntad del hombre: Permite que el usufructuario se constituya por la declaración unilateral del propietario del bien, de constituir este derecho a favor del usufructuario y no necesariamente se tiene que considerar al contrato y al testamento.</a:t>
            </a:r>
          </a:p>
          <a:p>
            <a:endParaRPr lang="es-MX" dirty="0"/>
          </a:p>
        </p:txBody>
      </p:sp>
    </p:spTree>
    <p:extLst>
      <p:ext uri="{BB962C8B-B14F-4D97-AF65-F5344CB8AC3E}">
        <p14:creationId xmlns:p14="http://schemas.microsoft.com/office/powerpoint/2010/main" val="28873723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92F8AE21-9A23-9FF2-8E77-89E016CC8AF9}"/>
              </a:ext>
            </a:extLst>
          </p:cNvPr>
          <p:cNvSpPr txBox="1"/>
          <p:nvPr/>
        </p:nvSpPr>
        <p:spPr>
          <a:xfrm>
            <a:off x="980902" y="914400"/>
            <a:ext cx="10141527" cy="2308324"/>
          </a:xfrm>
          <a:prstGeom prst="rect">
            <a:avLst/>
          </a:prstGeom>
          <a:noFill/>
        </p:spPr>
        <p:txBody>
          <a:bodyPr wrap="square" rtlCol="0">
            <a:spAutoFit/>
          </a:bodyPr>
          <a:lstStyle/>
          <a:p>
            <a:r>
              <a:rPr lang="es-MX" sz="2400" b="0" i="0" dirty="0">
                <a:solidFill>
                  <a:srgbClr val="222222"/>
                </a:solidFill>
                <a:effectLst/>
                <a:latin typeface="-apple-system"/>
              </a:rPr>
              <a:t>En este sentido, es importante aclarar que el usufructo se establece en favor de una persona distinta al propietario del bien o del derecho, para que disponga de su uso, el cual conlleva ciertas restricciones, ya que solo el propietario puede disponer totalmente del bien, salvo ciertas excepciones, por lo que, resulta claro que el derecho de usufructo está sujeto a la subsistencia de la propiedad, por lo que, si este derecho se revoca, queda revocado el derecho de usufructo.</a:t>
            </a:r>
            <a:endParaRPr lang="es-MX" sz="2400" dirty="0"/>
          </a:p>
        </p:txBody>
      </p:sp>
    </p:spTree>
    <p:extLst>
      <p:ext uri="{BB962C8B-B14F-4D97-AF65-F5344CB8AC3E}">
        <p14:creationId xmlns:p14="http://schemas.microsoft.com/office/powerpoint/2010/main" val="12577919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58A2BB52-0189-F56B-0EA2-7C0058155563}"/>
              </a:ext>
            </a:extLst>
          </p:cNvPr>
          <p:cNvSpPr txBox="1"/>
          <p:nvPr/>
        </p:nvSpPr>
        <p:spPr>
          <a:xfrm>
            <a:off x="1080655" y="881149"/>
            <a:ext cx="7980218" cy="954107"/>
          </a:xfrm>
          <a:prstGeom prst="rect">
            <a:avLst/>
          </a:prstGeom>
          <a:noFill/>
        </p:spPr>
        <p:txBody>
          <a:bodyPr wrap="square" rtlCol="0">
            <a:spAutoFit/>
          </a:bodyPr>
          <a:lstStyle/>
          <a:p>
            <a:r>
              <a:rPr lang="es-MX" sz="2800" b="0" i="0" dirty="0">
                <a:solidFill>
                  <a:srgbClr val="222222"/>
                </a:solidFill>
                <a:effectLst/>
                <a:latin typeface="-apple-system"/>
              </a:rPr>
              <a:t>El usufructo es el derecho real y temporal de disfrutar de los bienes ajenos.</a:t>
            </a:r>
            <a:endParaRPr lang="es-MX" sz="2800" dirty="0"/>
          </a:p>
        </p:txBody>
      </p:sp>
    </p:spTree>
    <p:extLst>
      <p:ext uri="{BB962C8B-B14F-4D97-AF65-F5344CB8AC3E}">
        <p14:creationId xmlns:p14="http://schemas.microsoft.com/office/powerpoint/2010/main" val="7963463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4E00270A-FA08-72FF-4422-E984E143639A}"/>
              </a:ext>
            </a:extLst>
          </p:cNvPr>
          <p:cNvSpPr txBox="1"/>
          <p:nvPr/>
        </p:nvSpPr>
        <p:spPr>
          <a:xfrm>
            <a:off x="581891" y="731520"/>
            <a:ext cx="9277004" cy="3693319"/>
          </a:xfrm>
          <a:prstGeom prst="rect">
            <a:avLst/>
          </a:prstGeom>
          <a:noFill/>
        </p:spPr>
        <p:txBody>
          <a:bodyPr wrap="square" rtlCol="0">
            <a:spAutoFit/>
          </a:bodyPr>
          <a:lstStyle/>
          <a:p>
            <a:r>
              <a:rPr lang="es-MX" sz="2400" b="1" i="0" u="none" strike="noStrike" dirty="0">
                <a:solidFill>
                  <a:srgbClr val="1E73BE"/>
                </a:solidFill>
                <a:effectLst/>
                <a:latin typeface="-apple-system"/>
                <a:hlinkClick r:id="rId2"/>
              </a:rPr>
              <a:t>Derecho real de goce</a:t>
            </a:r>
            <a:r>
              <a:rPr lang="es-MX" sz="2400" b="1" i="0" dirty="0">
                <a:solidFill>
                  <a:srgbClr val="222222"/>
                </a:solidFill>
                <a:effectLst/>
                <a:latin typeface="-apple-system"/>
              </a:rPr>
              <a:t> que permite a una persona disfrutar de los bienes ajenos con la </a:t>
            </a:r>
            <a:r>
              <a:rPr lang="es-MX" sz="2400" b="1" i="0" u="none" strike="noStrike" dirty="0">
                <a:solidFill>
                  <a:srgbClr val="1E73BE"/>
                </a:solidFill>
                <a:effectLst/>
                <a:latin typeface="-apple-system"/>
                <a:hlinkClick r:id="rId3"/>
              </a:rPr>
              <a:t>obligación</a:t>
            </a:r>
            <a:r>
              <a:rPr lang="es-MX" sz="2400" b="1" i="0" dirty="0">
                <a:solidFill>
                  <a:srgbClr val="222222"/>
                </a:solidFill>
                <a:effectLst/>
                <a:latin typeface="-apple-system"/>
              </a:rPr>
              <a:t> de conservar su forma y sustancia, a no ser que el </a:t>
            </a:r>
            <a:r>
              <a:rPr lang="es-MX" sz="2400" b="1" i="0" u="none" strike="noStrike" dirty="0">
                <a:solidFill>
                  <a:srgbClr val="1E73BE"/>
                </a:solidFill>
                <a:effectLst/>
                <a:latin typeface="-apple-system"/>
                <a:hlinkClick r:id="rId4"/>
              </a:rPr>
              <a:t>título</a:t>
            </a:r>
            <a:r>
              <a:rPr lang="es-MX" sz="2400" b="1" i="0" dirty="0">
                <a:solidFill>
                  <a:srgbClr val="222222"/>
                </a:solidFill>
                <a:effectLst/>
                <a:latin typeface="-apple-system"/>
              </a:rPr>
              <a:t> de </a:t>
            </a:r>
            <a:r>
              <a:rPr lang="es-MX" sz="2400" b="1" i="0" u="none" strike="noStrike" dirty="0">
                <a:solidFill>
                  <a:srgbClr val="1E73BE"/>
                </a:solidFill>
                <a:effectLst/>
                <a:latin typeface="-apple-system"/>
                <a:hlinkClick r:id="rId5"/>
              </a:rPr>
              <a:t>constitución</a:t>
            </a:r>
            <a:r>
              <a:rPr lang="es-MX" sz="2400" b="1" i="0" dirty="0">
                <a:solidFill>
                  <a:srgbClr val="222222"/>
                </a:solidFill>
                <a:effectLst/>
                <a:latin typeface="-apple-system"/>
              </a:rPr>
              <a:t> o la ley autoricen otra cosa (. Se caracteriza básicamente por el disfrute de la cosa que otorga al titular del </a:t>
            </a:r>
            <a:r>
              <a:rPr lang="es-MX" sz="2400" b="1" i="0" u="none" strike="noStrike" dirty="0">
                <a:solidFill>
                  <a:srgbClr val="000000"/>
                </a:solidFill>
                <a:effectLst/>
                <a:latin typeface="-apple-system"/>
                <a:hlinkClick r:id="rId6"/>
              </a:rPr>
              <a:t>derecho</a:t>
            </a:r>
            <a:r>
              <a:rPr lang="es-MX" sz="2400" b="1" i="0" dirty="0">
                <a:solidFill>
                  <a:srgbClr val="222222"/>
                </a:solidFill>
                <a:effectLst/>
                <a:latin typeface="-apple-system"/>
              </a:rPr>
              <a:t>, más que por la </a:t>
            </a:r>
            <a:r>
              <a:rPr lang="es-MX" sz="2400" b="1" i="0" u="none" strike="noStrike" dirty="0">
                <a:solidFill>
                  <a:srgbClr val="1E73BE"/>
                </a:solidFill>
                <a:effectLst/>
                <a:latin typeface="-apple-system"/>
                <a:hlinkClick r:id="rId3"/>
              </a:rPr>
              <a:t>obligación</a:t>
            </a:r>
            <a:r>
              <a:rPr lang="es-MX" sz="2400" b="1" i="0" dirty="0">
                <a:solidFill>
                  <a:srgbClr val="222222"/>
                </a:solidFill>
                <a:effectLst/>
                <a:latin typeface="-apple-system"/>
              </a:rPr>
              <a:t> de devolverlo sin alteración alguna. Puede recaer sobre </a:t>
            </a:r>
            <a:r>
              <a:rPr lang="es-MX" sz="2400" b="1" i="0" u="none" strike="noStrike" dirty="0">
                <a:solidFill>
                  <a:srgbClr val="1E73BE"/>
                </a:solidFill>
                <a:effectLst/>
                <a:latin typeface="-apple-system"/>
                <a:hlinkClick r:id="rId7"/>
              </a:rPr>
              <a:t>bienes muebles</a:t>
            </a:r>
            <a:r>
              <a:rPr lang="es-MX" sz="2400" b="1" i="0" dirty="0">
                <a:solidFill>
                  <a:srgbClr val="222222"/>
                </a:solidFill>
                <a:effectLst/>
                <a:latin typeface="-apple-system"/>
              </a:rPr>
              <a:t> e </a:t>
            </a:r>
            <a:r>
              <a:rPr lang="es-MX" sz="2400" b="1" i="0" u="none" strike="noStrike" dirty="0">
                <a:solidFill>
                  <a:srgbClr val="1E73BE"/>
                </a:solidFill>
                <a:effectLst/>
                <a:latin typeface="-apple-system"/>
                <a:hlinkClick r:id="rId8"/>
              </a:rPr>
              <a:t>inmuebles</a:t>
            </a:r>
            <a:r>
              <a:rPr lang="es-MX" sz="2400" b="1" i="0" dirty="0">
                <a:solidFill>
                  <a:srgbClr val="222222"/>
                </a:solidFill>
                <a:effectLst/>
                <a:latin typeface="-apple-system"/>
              </a:rPr>
              <a:t> y tiene una </a:t>
            </a:r>
            <a:r>
              <a:rPr lang="es-MX" sz="2400" b="1" i="0" u="none" strike="noStrike" dirty="0">
                <a:solidFill>
                  <a:srgbClr val="1E73BE"/>
                </a:solidFill>
                <a:effectLst/>
                <a:latin typeface="-apple-system"/>
                <a:hlinkClick r:id="rId9"/>
              </a:rPr>
              <a:t>duración</a:t>
            </a:r>
            <a:r>
              <a:rPr lang="es-MX" sz="2400" b="1" i="0" dirty="0">
                <a:solidFill>
                  <a:srgbClr val="222222"/>
                </a:solidFill>
                <a:effectLst/>
                <a:latin typeface="-apple-system"/>
              </a:rPr>
              <a:t> limitada. Existen numerosas tipos de usufructos que se incardinan en dos </a:t>
            </a:r>
            <a:r>
              <a:rPr lang="es-MX" sz="2400" b="1" i="0" u="none" strike="noStrike" dirty="0">
                <a:solidFill>
                  <a:srgbClr val="1E73BE"/>
                </a:solidFill>
                <a:effectLst/>
                <a:latin typeface="-apple-system"/>
                <a:hlinkClick r:id="rId10"/>
              </a:rPr>
              <a:t>categoría</a:t>
            </a:r>
            <a:r>
              <a:rPr lang="es-MX" sz="2400" b="1" i="0" dirty="0">
                <a:solidFill>
                  <a:srgbClr val="222222"/>
                </a:solidFill>
                <a:effectLst/>
                <a:latin typeface="-apple-system"/>
              </a:rPr>
              <a:t>s básicas: el convencional, o creado por la </a:t>
            </a:r>
            <a:r>
              <a:rPr lang="es-MX" sz="2400" b="1" i="0" u="none" strike="noStrike" dirty="0">
                <a:solidFill>
                  <a:srgbClr val="1E73BE"/>
                </a:solidFill>
                <a:effectLst/>
                <a:latin typeface="-apple-system"/>
                <a:hlinkClick r:id="rId11"/>
              </a:rPr>
              <a:t>voluntad</a:t>
            </a:r>
            <a:r>
              <a:rPr lang="es-MX" sz="2400" b="1" i="0" dirty="0">
                <a:solidFill>
                  <a:srgbClr val="222222"/>
                </a:solidFill>
                <a:effectLst/>
                <a:latin typeface="-apple-system"/>
              </a:rPr>
              <a:t> de las </a:t>
            </a:r>
            <a:r>
              <a:rPr lang="es-MX" sz="2400" b="1" i="0" u="none" strike="noStrike" dirty="0">
                <a:solidFill>
                  <a:srgbClr val="1E73BE"/>
                </a:solidFill>
                <a:effectLst/>
                <a:latin typeface="-apple-system"/>
                <a:hlinkClick r:id="rId12"/>
              </a:rPr>
              <a:t>partes</a:t>
            </a:r>
            <a:r>
              <a:rPr lang="es-MX" sz="2400" b="1" i="0" dirty="0">
                <a:solidFill>
                  <a:srgbClr val="222222"/>
                </a:solidFill>
                <a:effectLst/>
                <a:latin typeface="-apple-system"/>
              </a:rPr>
              <a:t>, y el legal.</a:t>
            </a:r>
          </a:p>
          <a:p>
            <a:endParaRPr lang="es-MX" dirty="0"/>
          </a:p>
        </p:txBody>
      </p:sp>
    </p:spTree>
    <p:extLst>
      <p:ext uri="{BB962C8B-B14F-4D97-AF65-F5344CB8AC3E}">
        <p14:creationId xmlns:p14="http://schemas.microsoft.com/office/powerpoint/2010/main" val="28372391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4F23D7A4-2411-CE0A-D036-23B6BE34E43D}"/>
              </a:ext>
            </a:extLst>
          </p:cNvPr>
          <p:cNvSpPr txBox="1"/>
          <p:nvPr/>
        </p:nvSpPr>
        <p:spPr>
          <a:xfrm>
            <a:off x="415636" y="698269"/>
            <a:ext cx="9908771" cy="3323987"/>
          </a:xfrm>
          <a:prstGeom prst="rect">
            <a:avLst/>
          </a:prstGeom>
          <a:noFill/>
        </p:spPr>
        <p:txBody>
          <a:bodyPr wrap="square" rtlCol="0">
            <a:spAutoFit/>
          </a:bodyPr>
          <a:lstStyle/>
          <a:p>
            <a:pPr algn="l"/>
            <a:r>
              <a:rPr lang="es-MX" sz="2400" b="1" i="0" dirty="0">
                <a:solidFill>
                  <a:srgbClr val="222222"/>
                </a:solidFill>
                <a:effectLst/>
                <a:latin typeface="ADLaM Display" panose="02010000000000000000" pitchFamily="2" charset="0"/>
                <a:ea typeface="ADLaM Display" panose="02010000000000000000" pitchFamily="2" charset="0"/>
                <a:cs typeface="ADLaM Display" panose="02010000000000000000" pitchFamily="2" charset="0"/>
              </a:rPr>
              <a:t>Naturaleza jurídica</a:t>
            </a:r>
          </a:p>
          <a:p>
            <a:pPr algn="l"/>
            <a:r>
              <a:rPr lang="es-MX" sz="2400" b="1" i="0" dirty="0">
                <a:solidFill>
                  <a:srgbClr val="222222"/>
                </a:solidFill>
                <a:effectLst/>
                <a:latin typeface="ADLaM Display" panose="02010000000000000000" pitchFamily="2" charset="0"/>
                <a:ea typeface="ADLaM Display" panose="02010000000000000000" pitchFamily="2" charset="0"/>
                <a:cs typeface="ADLaM Display" panose="02010000000000000000" pitchFamily="2" charset="0"/>
              </a:rPr>
              <a:t>Para analizar la naturaleza Jurídica del usufructo, es necesario referirnos al derecho de propiedad, que es el derecho real por excelencia y que otorga los tres derechos que se pueden tener sobre una cosa, y que con exclusión de cualquier otra persona y sin necesidad de colaboración de un sujeto pasivo determinado, usar, disfrutar y disponer de la cosa sobre la que ejerce su derecho de propiedad</a:t>
            </a:r>
            <a:r>
              <a:rPr lang="es-MX" b="0" i="0" dirty="0">
                <a:solidFill>
                  <a:srgbClr val="222222"/>
                </a:solidFill>
                <a:effectLst/>
                <a:latin typeface="-apple-system"/>
              </a:rPr>
              <a:t>.</a:t>
            </a:r>
          </a:p>
          <a:p>
            <a:endParaRPr lang="es-MX" dirty="0"/>
          </a:p>
        </p:txBody>
      </p:sp>
    </p:spTree>
    <p:extLst>
      <p:ext uri="{BB962C8B-B14F-4D97-AF65-F5344CB8AC3E}">
        <p14:creationId xmlns:p14="http://schemas.microsoft.com/office/powerpoint/2010/main" val="8991004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214F690E-B584-030E-824D-8B3E29EA91DA}"/>
              </a:ext>
            </a:extLst>
          </p:cNvPr>
          <p:cNvSpPr txBox="1"/>
          <p:nvPr/>
        </p:nvSpPr>
        <p:spPr>
          <a:xfrm>
            <a:off x="1030778" y="698269"/>
            <a:ext cx="8744989" cy="3139321"/>
          </a:xfrm>
          <a:prstGeom prst="rect">
            <a:avLst/>
          </a:prstGeom>
          <a:noFill/>
        </p:spPr>
        <p:txBody>
          <a:bodyPr wrap="square" rtlCol="0">
            <a:spAutoFit/>
          </a:bodyPr>
          <a:lstStyle/>
          <a:p>
            <a:pPr algn="l"/>
            <a:r>
              <a:rPr lang="es-MX" sz="2000" b="1" i="0" dirty="0">
                <a:solidFill>
                  <a:srgbClr val="222222"/>
                </a:solidFill>
                <a:effectLst/>
                <a:latin typeface="ADLaM Display" panose="02010000000000000000" pitchFamily="2" charset="0"/>
                <a:ea typeface="ADLaM Display" panose="02010000000000000000" pitchFamily="2" charset="0"/>
                <a:cs typeface="ADLaM Display" panose="02010000000000000000" pitchFamily="2" charset="0"/>
              </a:rPr>
              <a:t>Los tres derechos  usar, disfrutar y disponer, pueden separarse sin perjudicar los demás. De ahí que el propietario puede enajenar el uso del bien, por ejemplo, en arrendamiento.</a:t>
            </a:r>
          </a:p>
          <a:p>
            <a:pPr algn="l"/>
            <a:r>
              <a:rPr lang="es-MX" sz="2000" b="1" i="0" dirty="0">
                <a:solidFill>
                  <a:srgbClr val="222222"/>
                </a:solidFill>
                <a:effectLst/>
                <a:latin typeface="ADLaM Display" panose="02010000000000000000" pitchFamily="2" charset="0"/>
                <a:ea typeface="ADLaM Display" panose="02010000000000000000" pitchFamily="2" charset="0"/>
                <a:cs typeface="ADLaM Display" panose="02010000000000000000" pitchFamily="2" charset="0"/>
              </a:rPr>
              <a:t>Por lo anteriormente señalado, resulta claro que el derecho de usufructo está sujeto a la subsistencia de la propiedad, por lo que, si este derecho se revoca, queda revocado el derecho de usufructo. Así, es claro que el usufructo implica un desmembramiento de la propiedad, como derecho absoluto y se entiende que el usufructo es un derecho relativo.</a:t>
            </a:r>
          </a:p>
          <a:p>
            <a:endParaRPr lang="es-MX" dirty="0"/>
          </a:p>
        </p:txBody>
      </p:sp>
    </p:spTree>
    <p:extLst>
      <p:ext uri="{BB962C8B-B14F-4D97-AF65-F5344CB8AC3E}">
        <p14:creationId xmlns:p14="http://schemas.microsoft.com/office/powerpoint/2010/main" val="5520928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2FEF4CC6-758D-FBAB-3992-D5CFD0A72593}"/>
              </a:ext>
            </a:extLst>
          </p:cNvPr>
          <p:cNvSpPr txBox="1"/>
          <p:nvPr/>
        </p:nvSpPr>
        <p:spPr>
          <a:xfrm>
            <a:off x="814647" y="980902"/>
            <a:ext cx="9792393" cy="5816977"/>
          </a:xfrm>
          <a:prstGeom prst="rect">
            <a:avLst/>
          </a:prstGeom>
          <a:noFill/>
        </p:spPr>
        <p:txBody>
          <a:bodyPr wrap="square" rtlCol="0">
            <a:spAutoFit/>
          </a:bodyPr>
          <a:lstStyle/>
          <a:p>
            <a:endParaRPr lang="es-MX" dirty="0"/>
          </a:p>
          <a:p>
            <a:pPr algn="l"/>
            <a:r>
              <a:rPr lang="es-MX" sz="2400" b="1" i="0" dirty="0">
                <a:solidFill>
                  <a:srgbClr val="222222"/>
                </a:solidFill>
                <a:effectLst/>
                <a:latin typeface="-apple-system"/>
              </a:rPr>
              <a:t>Su clasificación</a:t>
            </a:r>
          </a:p>
          <a:p>
            <a:pPr algn="l"/>
            <a:r>
              <a:rPr lang="es-MX" sz="2400" b="1" i="0" dirty="0">
                <a:solidFill>
                  <a:srgbClr val="222222"/>
                </a:solidFill>
                <a:effectLst/>
                <a:latin typeface="-apple-system"/>
              </a:rPr>
              <a:t> El usufructo se clasifica de dos formas  que son las siguientes:</a:t>
            </a:r>
          </a:p>
          <a:p>
            <a:pPr algn="l">
              <a:buFont typeface="Arial" panose="020B0604020202020204" pitchFamily="34" charset="0"/>
              <a:buChar char="•"/>
            </a:pPr>
            <a:r>
              <a:rPr lang="es-MX" sz="2400" b="1" i="0" dirty="0">
                <a:solidFill>
                  <a:srgbClr val="222222"/>
                </a:solidFill>
                <a:effectLst/>
                <a:latin typeface="-apple-system"/>
              </a:rPr>
              <a:t>A título particular:</a:t>
            </a:r>
          </a:p>
          <a:p>
            <a:pPr marL="742950" lvl="1" indent="-285750" algn="l">
              <a:buFont typeface="Arial" panose="020B0604020202020204" pitchFamily="34" charset="0"/>
              <a:buChar char="•"/>
            </a:pPr>
            <a:r>
              <a:rPr lang="es-MX" sz="2400" b="1" i="0" dirty="0">
                <a:solidFill>
                  <a:srgbClr val="222222"/>
                </a:solidFill>
                <a:effectLst/>
                <a:latin typeface="-apple-system"/>
              </a:rPr>
              <a:t>Esta clasificación se constituye sobre cosa determinada, mueble o inmueble, corporal o incorporal  es decir que comprende todo el patrimonio del autor de la sucesión.</a:t>
            </a:r>
          </a:p>
          <a:p>
            <a:pPr algn="r"/>
            <a:r>
              <a:rPr lang="es-MX" sz="2400" b="1" i="0" dirty="0">
                <a:solidFill>
                  <a:srgbClr val="222222"/>
                </a:solidFill>
                <a:effectLst/>
                <a:latin typeface="-apple-system"/>
              </a:rPr>
              <a:t>En este sentido también puede suceder a dos o más personas por lo que se aplica la parte alícuota.  </a:t>
            </a:r>
          </a:p>
          <a:p>
            <a:pPr algn="l">
              <a:buFont typeface="Arial" panose="020B0604020202020204" pitchFamily="34" charset="0"/>
              <a:buChar char="•"/>
            </a:pPr>
            <a:r>
              <a:rPr lang="es-MX" sz="2400" b="1" i="0" dirty="0">
                <a:solidFill>
                  <a:srgbClr val="222222"/>
                </a:solidFill>
                <a:effectLst/>
                <a:latin typeface="-apple-system"/>
              </a:rPr>
              <a:t>A título universal.  </a:t>
            </a:r>
          </a:p>
          <a:p>
            <a:pPr marL="742950" lvl="1" indent="-285750" algn="l">
              <a:buFont typeface="Arial" panose="020B0604020202020204" pitchFamily="34" charset="0"/>
              <a:buChar char="•"/>
            </a:pPr>
            <a:r>
              <a:rPr lang="es-MX" sz="2400" b="1" i="0" dirty="0">
                <a:solidFill>
                  <a:srgbClr val="222222"/>
                </a:solidFill>
                <a:effectLst/>
                <a:latin typeface="-apple-system"/>
              </a:rPr>
              <a:t>Se establece en el conjunto o masa de bienes , es decir que se constituye sobre una universalidad de hecho o de derecho o sobre una parte alícuota de la misma. Esto ocurre generalmente cuando se confiere por testamento el usufructo a favor de todos los bienes de la sucesión.</a:t>
            </a:r>
          </a:p>
          <a:p>
            <a:endParaRPr lang="es-MX" dirty="0"/>
          </a:p>
        </p:txBody>
      </p:sp>
    </p:spTree>
    <p:extLst>
      <p:ext uri="{BB962C8B-B14F-4D97-AF65-F5344CB8AC3E}">
        <p14:creationId xmlns:p14="http://schemas.microsoft.com/office/powerpoint/2010/main" val="31877467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6641B957-4770-D8DC-9BF3-F8E603358496}"/>
              </a:ext>
            </a:extLst>
          </p:cNvPr>
          <p:cNvSpPr txBox="1"/>
          <p:nvPr/>
        </p:nvSpPr>
        <p:spPr>
          <a:xfrm>
            <a:off x="947651" y="698269"/>
            <a:ext cx="9626138" cy="4524315"/>
          </a:xfrm>
          <a:prstGeom prst="rect">
            <a:avLst/>
          </a:prstGeom>
          <a:noFill/>
        </p:spPr>
        <p:txBody>
          <a:bodyPr wrap="square" rtlCol="0">
            <a:spAutoFit/>
          </a:bodyPr>
          <a:lstStyle/>
          <a:p>
            <a:endParaRPr lang="es-MX" dirty="0"/>
          </a:p>
          <a:p>
            <a:pPr algn="l"/>
            <a:r>
              <a:rPr lang="es-MX" sz="2800" b="1" i="0" dirty="0">
                <a:solidFill>
                  <a:srgbClr val="222222"/>
                </a:solidFill>
                <a:effectLst/>
                <a:latin typeface="-apple-system"/>
              </a:rPr>
              <a:t>Por lo tanto el usufructo  atendiendo únicamente a esta división , siempre  se debe dar importancia a la voluntad del propietario del bien. </a:t>
            </a:r>
          </a:p>
          <a:p>
            <a:pPr algn="l"/>
            <a:r>
              <a:rPr lang="es-MX" sz="2800" b="1" i="0" dirty="0">
                <a:solidFill>
                  <a:srgbClr val="222222"/>
                </a:solidFill>
                <a:effectLst/>
                <a:latin typeface="-apple-system"/>
              </a:rPr>
              <a:t>Las siguientes dos clasificaciones atiende a la cuestiones monetarias a las cuales se someten las partes. </a:t>
            </a:r>
          </a:p>
          <a:p>
            <a:pPr algn="l">
              <a:buFont typeface="Arial" panose="020B0604020202020204" pitchFamily="34" charset="0"/>
              <a:buChar char="•"/>
            </a:pPr>
            <a:r>
              <a:rPr lang="es-MX" sz="2800" b="1" i="0" dirty="0">
                <a:solidFill>
                  <a:srgbClr val="222222"/>
                </a:solidFill>
                <a:effectLst/>
                <a:latin typeface="-apple-system"/>
              </a:rPr>
              <a:t>Gratuito : en esta clase le corresponde al usufructuario pagar reparaciones </a:t>
            </a:r>
          </a:p>
          <a:p>
            <a:pPr algn="l">
              <a:buFont typeface="Arial" panose="020B0604020202020204" pitchFamily="34" charset="0"/>
              <a:buChar char="•"/>
            </a:pPr>
            <a:r>
              <a:rPr lang="es-MX" sz="2800" b="1" i="0" dirty="0">
                <a:solidFill>
                  <a:srgbClr val="222222"/>
                </a:solidFill>
                <a:effectLst/>
                <a:latin typeface="-apple-system"/>
              </a:rPr>
              <a:t>Oneroso: contrario a la clase gratuita </a:t>
            </a:r>
            <a:r>
              <a:rPr lang="es-MX" sz="2800" b="1" i="0" dirty="0" err="1">
                <a:solidFill>
                  <a:srgbClr val="222222"/>
                </a:solidFill>
                <a:effectLst/>
                <a:latin typeface="-apple-system"/>
              </a:rPr>
              <a:t>aqui</a:t>
            </a:r>
            <a:r>
              <a:rPr lang="es-MX" sz="2800" b="1" i="0" dirty="0">
                <a:solidFill>
                  <a:srgbClr val="222222"/>
                </a:solidFill>
                <a:effectLst/>
                <a:latin typeface="-apple-system"/>
              </a:rPr>
              <a:t> le corresponde al propietario pagar reparaciones. </a:t>
            </a:r>
          </a:p>
          <a:p>
            <a:endParaRPr lang="es-MX" dirty="0"/>
          </a:p>
        </p:txBody>
      </p:sp>
    </p:spTree>
    <p:extLst>
      <p:ext uri="{BB962C8B-B14F-4D97-AF65-F5344CB8AC3E}">
        <p14:creationId xmlns:p14="http://schemas.microsoft.com/office/powerpoint/2010/main" val="27385579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B5431220-616D-358C-C1FD-919EF79E04DC}"/>
              </a:ext>
            </a:extLst>
          </p:cNvPr>
          <p:cNvSpPr txBox="1"/>
          <p:nvPr/>
        </p:nvSpPr>
        <p:spPr>
          <a:xfrm>
            <a:off x="781396" y="714895"/>
            <a:ext cx="9277004" cy="4678204"/>
          </a:xfrm>
          <a:prstGeom prst="rect">
            <a:avLst/>
          </a:prstGeom>
          <a:noFill/>
        </p:spPr>
        <p:txBody>
          <a:bodyPr wrap="square" rtlCol="0">
            <a:spAutoFit/>
          </a:bodyPr>
          <a:lstStyle/>
          <a:p>
            <a:pPr algn="l"/>
            <a:r>
              <a:rPr lang="es-MX" sz="2800" b="1" i="0" dirty="0">
                <a:solidFill>
                  <a:srgbClr val="222222"/>
                </a:solidFill>
                <a:effectLst/>
                <a:latin typeface="-apple-system"/>
              </a:rPr>
              <a:t>Elementos</a:t>
            </a:r>
          </a:p>
          <a:p>
            <a:pPr algn="l">
              <a:buFont typeface="+mj-lt"/>
              <a:buAutoNum type="arabicPeriod"/>
            </a:pPr>
            <a:r>
              <a:rPr lang="es-MX" sz="2800" b="1" i="0" dirty="0">
                <a:solidFill>
                  <a:srgbClr val="222222"/>
                </a:solidFill>
                <a:effectLst/>
                <a:latin typeface="-apple-system"/>
              </a:rPr>
              <a:t>La existencia del poder jurídico.</a:t>
            </a:r>
          </a:p>
          <a:p>
            <a:pPr algn="l">
              <a:buFont typeface="+mj-lt"/>
              <a:buAutoNum type="arabicPeriod"/>
            </a:pPr>
            <a:r>
              <a:rPr lang="es-MX" sz="2800" b="1" i="0" dirty="0">
                <a:solidFill>
                  <a:srgbClr val="222222"/>
                </a:solidFill>
                <a:effectLst/>
                <a:latin typeface="-apple-system"/>
              </a:rPr>
              <a:t>La forma de ejercicio de este poder consiste en una relación directa e inmediata entre el titular y la cosa.</a:t>
            </a:r>
          </a:p>
          <a:p>
            <a:pPr algn="l">
              <a:buFont typeface="+mj-lt"/>
              <a:buAutoNum type="arabicPeriod"/>
            </a:pPr>
            <a:r>
              <a:rPr lang="es-MX" sz="2800" b="1" i="0" dirty="0">
                <a:solidFill>
                  <a:srgbClr val="222222"/>
                </a:solidFill>
                <a:effectLst/>
                <a:latin typeface="-apple-system"/>
              </a:rPr>
              <a:t>La naturaleza económica del poder jurídico que permite un aprovechamiento total o parcial de la misma. </a:t>
            </a:r>
          </a:p>
          <a:p>
            <a:pPr algn="l">
              <a:buFont typeface="+mj-lt"/>
              <a:buAutoNum type="arabicPeriod"/>
            </a:pPr>
            <a:r>
              <a:rPr lang="es-MX" sz="2800" b="1" i="0" dirty="0">
                <a:solidFill>
                  <a:srgbClr val="222222"/>
                </a:solidFill>
                <a:effectLst/>
                <a:latin typeface="-apple-system"/>
              </a:rPr>
              <a:t>La oportunidad respecto de terceros para  que el derecho se caracterice como </a:t>
            </a:r>
            <a:r>
              <a:rPr lang="es-MX" sz="2800" b="1" i="0" dirty="0" err="1">
                <a:solidFill>
                  <a:srgbClr val="222222"/>
                </a:solidFill>
                <a:effectLst/>
                <a:latin typeface="-apple-system"/>
              </a:rPr>
              <a:t>absoluto,valedero</a:t>
            </a:r>
            <a:r>
              <a:rPr lang="es-MX" sz="2800" b="1" i="0" dirty="0">
                <a:solidFill>
                  <a:srgbClr val="222222"/>
                </a:solidFill>
                <a:effectLst/>
                <a:latin typeface="-apple-system"/>
              </a:rPr>
              <a:t>, con la finalidad de que estos se abstengan de perturbarlo en el ejercicio o goce de su derecho. </a:t>
            </a:r>
          </a:p>
          <a:p>
            <a:endParaRPr lang="es-MX" dirty="0"/>
          </a:p>
        </p:txBody>
      </p:sp>
    </p:spTree>
    <p:extLst>
      <p:ext uri="{BB962C8B-B14F-4D97-AF65-F5344CB8AC3E}">
        <p14:creationId xmlns:p14="http://schemas.microsoft.com/office/powerpoint/2010/main" val="79148312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11</TotalTime>
  <Words>789</Words>
  <Application>Microsoft Office PowerPoint</Application>
  <PresentationFormat>Panorámica</PresentationFormat>
  <Paragraphs>33</Paragraphs>
  <Slides>10</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10</vt:i4>
      </vt:variant>
    </vt:vector>
  </HeadingPairs>
  <TitlesOfParts>
    <vt:vector size="16" baseType="lpstr">
      <vt:lpstr>ADLaM Display</vt:lpstr>
      <vt:lpstr>-apple-system</vt:lpstr>
      <vt:lpstr>Aptos</vt:lpstr>
      <vt:lpstr>Aptos Display</vt:lpstr>
      <vt:lpstr>Arial</vt:lpstr>
      <vt:lpstr>Tema de Office</vt:lpstr>
      <vt:lpstr>EL USUFRUCTO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Rafael Murillo Bueno</dc:creator>
  <cp:lastModifiedBy>Rafael Murillo Bueno</cp:lastModifiedBy>
  <cp:revision>4</cp:revision>
  <dcterms:created xsi:type="dcterms:W3CDTF">2024-09-18T02:22:09Z</dcterms:created>
  <dcterms:modified xsi:type="dcterms:W3CDTF">2024-09-18T02:33:12Z</dcterms:modified>
</cp:coreProperties>
</file>